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6" r:id="rId2"/>
  </p:sldMasterIdLst>
  <p:notesMasterIdLst>
    <p:notesMasterId r:id="rId22"/>
  </p:notesMasterIdLst>
  <p:sldIdLst>
    <p:sldId id="278" r:id="rId3"/>
    <p:sldId id="279" r:id="rId4"/>
    <p:sldId id="283" r:id="rId5"/>
    <p:sldId id="303" r:id="rId6"/>
    <p:sldId id="284" r:id="rId7"/>
    <p:sldId id="305" r:id="rId8"/>
    <p:sldId id="280" r:id="rId9"/>
    <p:sldId id="286" r:id="rId10"/>
    <p:sldId id="288" r:id="rId11"/>
    <p:sldId id="265" r:id="rId12"/>
    <p:sldId id="287" r:id="rId13"/>
    <p:sldId id="292" r:id="rId14"/>
    <p:sldId id="307" r:id="rId15"/>
    <p:sldId id="306" r:id="rId16"/>
    <p:sldId id="273" r:id="rId17"/>
    <p:sldId id="276" r:id="rId18"/>
    <p:sldId id="309" r:id="rId19"/>
    <p:sldId id="300" r:id="rId20"/>
    <p:sldId id="302" r:id="rId21"/>
  </p:sldIdLst>
  <p:sldSz cx="18288000" cy="10287000"/>
  <p:notesSz cx="6797675" cy="9926638"/>
  <p:embeddedFontLst>
    <p:embeddedFont>
      <p:font typeface="Arial Black" panose="020B0A04020102020204" pitchFamily="34" charset="0"/>
      <p:bold r:id="rId23"/>
    </p:embeddedFont>
    <p:embeddedFont>
      <p:font typeface="Tahoma" panose="020B0604030504040204" pitchFamily="34" charset="0"/>
      <p:regular r:id="rId24"/>
      <p:bold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44B"/>
    <a:srgbClr val="FFE025"/>
    <a:srgbClr val="415CA4"/>
    <a:srgbClr val="1A4A91"/>
    <a:srgbClr val="448EF6"/>
    <a:srgbClr val="FEDA00"/>
    <a:srgbClr val="FFD85B"/>
    <a:srgbClr val="FBD77D"/>
    <a:srgbClr val="445BA6"/>
    <a:srgbClr val="CC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75696" autoAdjust="0"/>
  </p:normalViewPr>
  <p:slideViewPr>
    <p:cSldViewPr>
      <p:cViewPr varScale="1">
        <p:scale>
          <a:sx n="79" d="100"/>
          <a:sy n="79" d="100"/>
        </p:scale>
        <p:origin x="106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38450" y="1027113"/>
            <a:ext cx="4922838" cy="2770187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6BDEB-32B9-4338-8A91-A68F008FE79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796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1412" cy="2786062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Pourquoi ne pas commencer votre intervention par une question s’adressant aux étudiants ? </a:t>
            </a: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Laissez-les réagir à cette question avant de commencer votre présentation !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 ne serez pas surpris par les « idées reçues » qui vont surgir.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N’y répondez pas tout de suite… les slides suivants sont là pour çà. Attention à la tentation d’aller trop vite… et dans tous les sens.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353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38450" y="1027113"/>
            <a:ext cx="4922838" cy="2770187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J’ai un projet</a:t>
            </a:r>
          </a:p>
          <a:p>
            <a:r>
              <a:rPr lang="fr-FR" dirty="0"/>
              <a:t>	Je le réalise</a:t>
            </a:r>
          </a:p>
          <a:p>
            <a:r>
              <a:rPr lang="fr-FR" dirty="0"/>
              <a:t>		Je développe ma boîte</a:t>
            </a:r>
          </a:p>
          <a:p>
            <a:r>
              <a:rPr lang="fr-FR" dirty="0"/>
              <a:t>			                     Je m’associe</a:t>
            </a:r>
          </a:p>
          <a:p>
            <a:r>
              <a:rPr lang="fr-FR" dirty="0"/>
              <a:t>				                          Je me diversifie 				</a:t>
            </a:r>
          </a:p>
          <a:p>
            <a:r>
              <a:rPr lang="fr-FR" dirty="0"/>
              <a:t>					                                      je m’interroge</a:t>
            </a:r>
            <a:r>
              <a:rPr lang="fr-FR" baseline="0" dirty="0"/>
              <a:t> sur mon avenir : arrêter, vendre, transmettre ? </a:t>
            </a:r>
          </a:p>
          <a:p>
            <a:r>
              <a:rPr lang="fr-FR" baseline="0" dirty="0"/>
              <a:t>	</a:t>
            </a:r>
          </a:p>
          <a:p>
            <a:r>
              <a:rPr lang="fr-FR" baseline="0" dirty="0"/>
              <a:t>A chacune de ces étapes l’expert-comptable est aux côtés du chef d’entreprise pour l’accompagner et le conseiller					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6BDEB-32B9-4338-8A91-A68F008FE79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557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34448" y="0"/>
            <a:ext cx="3927546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Lien vimeo : https://vimeo.com/807974203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3609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38450" y="1027113"/>
            <a:ext cx="4922838" cy="2770187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6BDEB-32B9-4338-8A91-A68F008FE79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727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38450" y="1027113"/>
            <a:ext cx="4922838" cy="2770187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Face à l’évolution digitale et à l’automatisation des tâches, l’élargissement du champ des prestations des cabinets est une question centrale. </a:t>
            </a:r>
          </a:p>
          <a:p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Pour illustrer ce slide : Des portraits de professionnels en cabinet sont disponibles. Si vous le souhaitez, vous pouvez en diffuser quelques uns pour illustrer vos propos.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6BDEB-32B9-4338-8A91-A68F008FE79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516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38450" y="1027113"/>
            <a:ext cx="4922838" cy="2770187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6BDEB-32B9-4338-8A91-A68F008FE79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043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03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8"/>
            <a:ext cx="18285828" cy="10283544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98B9AF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6752" y="2699580"/>
            <a:ext cx="16854499" cy="523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1" y="5760721"/>
            <a:ext cx="12801601" cy="376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1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8"/>
            <a:ext cx="18285828" cy="10283544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BCB40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2756" y="414158"/>
            <a:ext cx="282789" cy="21510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3429" y="414158"/>
            <a:ext cx="975803" cy="45426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3016985" y="0"/>
            <a:ext cx="6519170" cy="4712500"/>
          </a:xfrm>
          <a:custGeom>
            <a:avLst/>
            <a:gdLst/>
            <a:ahLst/>
            <a:cxnLst/>
            <a:rect l="l" t="t" r="r" b="b"/>
            <a:pathLst>
              <a:path w="3811904" h="3464560">
                <a:moveTo>
                  <a:pt x="1362194" y="0"/>
                </a:moveTo>
                <a:lnTo>
                  <a:pt x="115179" y="0"/>
                </a:lnTo>
                <a:lnTo>
                  <a:pt x="114073" y="4065"/>
                </a:lnTo>
                <a:lnTo>
                  <a:pt x="103353" y="45608"/>
                </a:lnTo>
                <a:lnTo>
                  <a:pt x="93190" y="87230"/>
                </a:lnTo>
                <a:lnTo>
                  <a:pt x="83579" y="128927"/>
                </a:lnTo>
                <a:lnTo>
                  <a:pt x="74515" y="170696"/>
                </a:lnTo>
                <a:lnTo>
                  <a:pt x="65995" y="212533"/>
                </a:lnTo>
                <a:lnTo>
                  <a:pt x="58013" y="254433"/>
                </a:lnTo>
                <a:lnTo>
                  <a:pt x="50566" y="296391"/>
                </a:lnTo>
                <a:lnTo>
                  <a:pt x="43648" y="338406"/>
                </a:lnTo>
                <a:lnTo>
                  <a:pt x="37257" y="380471"/>
                </a:lnTo>
                <a:lnTo>
                  <a:pt x="31386" y="422583"/>
                </a:lnTo>
                <a:lnTo>
                  <a:pt x="26032" y="464739"/>
                </a:lnTo>
                <a:lnTo>
                  <a:pt x="21191" y="506933"/>
                </a:lnTo>
                <a:lnTo>
                  <a:pt x="16857" y="549163"/>
                </a:lnTo>
                <a:lnTo>
                  <a:pt x="13027" y="591423"/>
                </a:lnTo>
                <a:lnTo>
                  <a:pt x="9696" y="633710"/>
                </a:lnTo>
                <a:lnTo>
                  <a:pt x="6859" y="676021"/>
                </a:lnTo>
                <a:lnTo>
                  <a:pt x="4513" y="718349"/>
                </a:lnTo>
                <a:lnTo>
                  <a:pt x="2652" y="760693"/>
                </a:lnTo>
                <a:lnTo>
                  <a:pt x="1273" y="803047"/>
                </a:lnTo>
                <a:lnTo>
                  <a:pt x="371" y="845408"/>
                </a:lnTo>
                <a:lnTo>
                  <a:pt x="0" y="882009"/>
                </a:lnTo>
                <a:lnTo>
                  <a:pt x="54" y="936430"/>
                </a:lnTo>
                <a:lnTo>
                  <a:pt x="1443" y="1014836"/>
                </a:lnTo>
                <a:lnTo>
                  <a:pt x="2859" y="1057170"/>
                </a:lnTo>
                <a:lnTo>
                  <a:pt x="4726" y="1099485"/>
                </a:lnTo>
                <a:lnTo>
                  <a:pt x="7039" y="1141779"/>
                </a:lnTo>
                <a:lnTo>
                  <a:pt x="9793" y="1184047"/>
                </a:lnTo>
                <a:lnTo>
                  <a:pt x="12985" y="1226285"/>
                </a:lnTo>
                <a:lnTo>
                  <a:pt x="16609" y="1268489"/>
                </a:lnTo>
                <a:lnTo>
                  <a:pt x="20662" y="1310656"/>
                </a:lnTo>
                <a:lnTo>
                  <a:pt x="25241" y="1353665"/>
                </a:lnTo>
                <a:lnTo>
                  <a:pt x="30035" y="1394858"/>
                </a:lnTo>
                <a:lnTo>
                  <a:pt x="35346" y="1436887"/>
                </a:lnTo>
                <a:lnTo>
                  <a:pt x="41068" y="1478861"/>
                </a:lnTo>
                <a:lnTo>
                  <a:pt x="47196" y="1520777"/>
                </a:lnTo>
                <a:lnTo>
                  <a:pt x="53726" y="1562630"/>
                </a:lnTo>
                <a:lnTo>
                  <a:pt x="60654" y="1604418"/>
                </a:lnTo>
                <a:lnTo>
                  <a:pt x="67974" y="1646135"/>
                </a:lnTo>
                <a:lnTo>
                  <a:pt x="75683" y="1687778"/>
                </a:lnTo>
                <a:lnTo>
                  <a:pt x="83777" y="1729342"/>
                </a:lnTo>
                <a:lnTo>
                  <a:pt x="92250" y="1770824"/>
                </a:lnTo>
                <a:lnTo>
                  <a:pt x="101098" y="1812220"/>
                </a:lnTo>
                <a:lnTo>
                  <a:pt x="110318" y="1853524"/>
                </a:lnTo>
                <a:lnTo>
                  <a:pt x="119903" y="1894735"/>
                </a:lnTo>
                <a:lnTo>
                  <a:pt x="129851" y="1935846"/>
                </a:lnTo>
                <a:lnTo>
                  <a:pt x="140157" y="1976855"/>
                </a:lnTo>
                <a:lnTo>
                  <a:pt x="153569" y="2026946"/>
                </a:lnTo>
                <a:lnTo>
                  <a:pt x="167960" y="2076290"/>
                </a:lnTo>
                <a:lnTo>
                  <a:pt x="183314" y="2124880"/>
                </a:lnTo>
                <a:lnTo>
                  <a:pt x="199617" y="2172711"/>
                </a:lnTo>
                <a:lnTo>
                  <a:pt x="216853" y="2219777"/>
                </a:lnTo>
                <a:lnTo>
                  <a:pt x="235006" y="2266071"/>
                </a:lnTo>
                <a:lnTo>
                  <a:pt x="254061" y="2311588"/>
                </a:lnTo>
                <a:lnTo>
                  <a:pt x="274003" y="2356321"/>
                </a:lnTo>
                <a:lnTo>
                  <a:pt x="294817" y="2400265"/>
                </a:lnTo>
                <a:lnTo>
                  <a:pt x="316487" y="2443413"/>
                </a:lnTo>
                <a:lnTo>
                  <a:pt x="338998" y="2485760"/>
                </a:lnTo>
                <a:lnTo>
                  <a:pt x="362335" y="2527299"/>
                </a:lnTo>
                <a:lnTo>
                  <a:pt x="386482" y="2568024"/>
                </a:lnTo>
                <a:lnTo>
                  <a:pt x="411424" y="2607930"/>
                </a:lnTo>
                <a:lnTo>
                  <a:pt x="437146" y="2647011"/>
                </a:lnTo>
                <a:lnTo>
                  <a:pt x="463632" y="2685259"/>
                </a:lnTo>
                <a:lnTo>
                  <a:pt x="490867" y="2722670"/>
                </a:lnTo>
                <a:lnTo>
                  <a:pt x="518837" y="2759238"/>
                </a:lnTo>
                <a:lnTo>
                  <a:pt x="547524" y="2794956"/>
                </a:lnTo>
                <a:lnTo>
                  <a:pt x="576915" y="2829818"/>
                </a:lnTo>
                <a:lnTo>
                  <a:pt x="606994" y="2863818"/>
                </a:lnTo>
                <a:lnTo>
                  <a:pt x="637745" y="2896951"/>
                </a:lnTo>
                <a:lnTo>
                  <a:pt x="669153" y="2929210"/>
                </a:lnTo>
                <a:lnTo>
                  <a:pt x="701204" y="2960589"/>
                </a:lnTo>
                <a:lnTo>
                  <a:pt x="733880" y="2991082"/>
                </a:lnTo>
                <a:lnTo>
                  <a:pt x="767169" y="3020684"/>
                </a:lnTo>
                <a:lnTo>
                  <a:pt x="801053" y="3049388"/>
                </a:lnTo>
                <a:lnTo>
                  <a:pt x="835518" y="3077188"/>
                </a:lnTo>
                <a:lnTo>
                  <a:pt x="870548" y="3104078"/>
                </a:lnTo>
                <a:lnTo>
                  <a:pt x="906128" y="3130052"/>
                </a:lnTo>
                <a:lnTo>
                  <a:pt x="942243" y="3155104"/>
                </a:lnTo>
                <a:lnTo>
                  <a:pt x="978877" y="3179229"/>
                </a:lnTo>
                <a:lnTo>
                  <a:pt x="1016016" y="3202419"/>
                </a:lnTo>
                <a:lnTo>
                  <a:pt x="1053643" y="3224670"/>
                </a:lnTo>
                <a:lnTo>
                  <a:pt x="1091743" y="3245975"/>
                </a:lnTo>
                <a:lnTo>
                  <a:pt x="1130302" y="3266327"/>
                </a:lnTo>
                <a:lnTo>
                  <a:pt x="1169304" y="3285722"/>
                </a:lnTo>
                <a:lnTo>
                  <a:pt x="1208733" y="3304153"/>
                </a:lnTo>
                <a:lnTo>
                  <a:pt x="1248574" y="3321614"/>
                </a:lnTo>
                <a:lnTo>
                  <a:pt x="1288813" y="3338098"/>
                </a:lnTo>
                <a:lnTo>
                  <a:pt x="1329432" y="3353601"/>
                </a:lnTo>
                <a:lnTo>
                  <a:pt x="1370418" y="3368115"/>
                </a:lnTo>
                <a:lnTo>
                  <a:pt x="1411756" y="3381636"/>
                </a:lnTo>
                <a:lnTo>
                  <a:pt x="1453428" y="3394156"/>
                </a:lnTo>
                <a:lnTo>
                  <a:pt x="1495421" y="3405670"/>
                </a:lnTo>
                <a:lnTo>
                  <a:pt x="1537719" y="3416173"/>
                </a:lnTo>
                <a:lnTo>
                  <a:pt x="1580307" y="3425656"/>
                </a:lnTo>
                <a:lnTo>
                  <a:pt x="1623169" y="3434116"/>
                </a:lnTo>
                <a:lnTo>
                  <a:pt x="1666290" y="3441546"/>
                </a:lnTo>
                <a:lnTo>
                  <a:pt x="1709655" y="3447939"/>
                </a:lnTo>
                <a:lnTo>
                  <a:pt x="1753249" y="3453290"/>
                </a:lnTo>
                <a:lnTo>
                  <a:pt x="1797055" y="3457593"/>
                </a:lnTo>
                <a:lnTo>
                  <a:pt x="1841060" y="3460842"/>
                </a:lnTo>
                <a:lnTo>
                  <a:pt x="1885246" y="3463030"/>
                </a:lnTo>
                <a:lnTo>
                  <a:pt x="1929600" y="3464152"/>
                </a:lnTo>
                <a:lnTo>
                  <a:pt x="1974106" y="3464202"/>
                </a:lnTo>
                <a:lnTo>
                  <a:pt x="2018749" y="3463173"/>
                </a:lnTo>
                <a:lnTo>
                  <a:pt x="2063513" y="3461061"/>
                </a:lnTo>
                <a:lnTo>
                  <a:pt x="2108382" y="3457857"/>
                </a:lnTo>
                <a:lnTo>
                  <a:pt x="2153343" y="3453558"/>
                </a:lnTo>
                <a:lnTo>
                  <a:pt x="2198378" y="3448156"/>
                </a:lnTo>
                <a:lnTo>
                  <a:pt x="2243474" y="3441645"/>
                </a:lnTo>
                <a:lnTo>
                  <a:pt x="2288614" y="3434020"/>
                </a:lnTo>
                <a:lnTo>
                  <a:pt x="2333784" y="3425275"/>
                </a:lnTo>
                <a:lnTo>
                  <a:pt x="2378968" y="3415403"/>
                </a:lnTo>
                <a:lnTo>
                  <a:pt x="2424150" y="3404399"/>
                </a:lnTo>
                <a:lnTo>
                  <a:pt x="2469058" y="3392326"/>
                </a:lnTo>
                <a:lnTo>
                  <a:pt x="2513423" y="3379260"/>
                </a:lnTo>
                <a:lnTo>
                  <a:pt x="2557234" y="3365212"/>
                </a:lnTo>
                <a:lnTo>
                  <a:pt x="2600481" y="3350197"/>
                </a:lnTo>
                <a:lnTo>
                  <a:pt x="2643154" y="3334225"/>
                </a:lnTo>
                <a:lnTo>
                  <a:pt x="2685241" y="3317310"/>
                </a:lnTo>
                <a:lnTo>
                  <a:pt x="2726733" y="3299465"/>
                </a:lnTo>
                <a:lnTo>
                  <a:pt x="2767619" y="3280702"/>
                </a:lnTo>
                <a:lnTo>
                  <a:pt x="2807888" y="3261033"/>
                </a:lnTo>
                <a:lnTo>
                  <a:pt x="2847529" y="3240472"/>
                </a:lnTo>
                <a:lnTo>
                  <a:pt x="2886533" y="3219031"/>
                </a:lnTo>
                <a:lnTo>
                  <a:pt x="2924889" y="3196722"/>
                </a:lnTo>
                <a:lnTo>
                  <a:pt x="2962585" y="3173559"/>
                </a:lnTo>
                <a:lnTo>
                  <a:pt x="2999612" y="3149554"/>
                </a:lnTo>
                <a:lnTo>
                  <a:pt x="3035960" y="3124719"/>
                </a:lnTo>
                <a:lnTo>
                  <a:pt x="3071616" y="3099068"/>
                </a:lnTo>
                <a:lnTo>
                  <a:pt x="3106572" y="3072612"/>
                </a:lnTo>
                <a:lnTo>
                  <a:pt x="3140816" y="3045365"/>
                </a:lnTo>
                <a:lnTo>
                  <a:pt x="3174338" y="3017339"/>
                </a:lnTo>
                <a:lnTo>
                  <a:pt x="3207128" y="2988547"/>
                </a:lnTo>
                <a:lnTo>
                  <a:pt x="3239174" y="2959002"/>
                </a:lnTo>
                <a:lnTo>
                  <a:pt x="3270466" y="2928715"/>
                </a:lnTo>
                <a:lnTo>
                  <a:pt x="3300994" y="2897700"/>
                </a:lnTo>
                <a:lnTo>
                  <a:pt x="3330748" y="2865969"/>
                </a:lnTo>
                <a:lnTo>
                  <a:pt x="3359716" y="2833536"/>
                </a:lnTo>
                <a:lnTo>
                  <a:pt x="3387888" y="2800412"/>
                </a:lnTo>
                <a:lnTo>
                  <a:pt x="3415254" y="2766610"/>
                </a:lnTo>
                <a:lnTo>
                  <a:pt x="3441802" y="2732143"/>
                </a:lnTo>
                <a:lnTo>
                  <a:pt x="3467524" y="2697024"/>
                </a:lnTo>
                <a:lnTo>
                  <a:pt x="3492407" y="2661264"/>
                </a:lnTo>
                <a:lnTo>
                  <a:pt x="3516441" y="2624878"/>
                </a:lnTo>
                <a:lnTo>
                  <a:pt x="3539617" y="2587877"/>
                </a:lnTo>
                <a:lnTo>
                  <a:pt x="3561923" y="2550274"/>
                </a:lnTo>
                <a:lnTo>
                  <a:pt x="3583348" y="2512082"/>
                </a:lnTo>
                <a:lnTo>
                  <a:pt x="3603883" y="2473314"/>
                </a:lnTo>
                <a:lnTo>
                  <a:pt x="3623517" y="2433981"/>
                </a:lnTo>
                <a:lnTo>
                  <a:pt x="3642239" y="2394097"/>
                </a:lnTo>
                <a:lnTo>
                  <a:pt x="3660038" y="2353674"/>
                </a:lnTo>
                <a:lnTo>
                  <a:pt x="3676905" y="2312725"/>
                </a:lnTo>
                <a:lnTo>
                  <a:pt x="3692828" y="2271263"/>
                </a:lnTo>
                <a:lnTo>
                  <a:pt x="3707797" y="2229300"/>
                </a:lnTo>
                <a:lnTo>
                  <a:pt x="3721802" y="2186849"/>
                </a:lnTo>
                <a:lnTo>
                  <a:pt x="3734832" y="2143922"/>
                </a:lnTo>
                <a:lnTo>
                  <a:pt x="3746876" y="2100533"/>
                </a:lnTo>
                <a:lnTo>
                  <a:pt x="3757924" y="2056693"/>
                </a:lnTo>
                <a:lnTo>
                  <a:pt x="3767965" y="2012416"/>
                </a:lnTo>
                <a:lnTo>
                  <a:pt x="3776990" y="1967713"/>
                </a:lnTo>
                <a:lnTo>
                  <a:pt x="3784986" y="1922599"/>
                </a:lnTo>
                <a:lnTo>
                  <a:pt x="3791944" y="1877085"/>
                </a:lnTo>
                <a:lnTo>
                  <a:pt x="3797854" y="1831183"/>
                </a:lnTo>
                <a:lnTo>
                  <a:pt x="3802704" y="1784908"/>
                </a:lnTo>
                <a:lnTo>
                  <a:pt x="3806484" y="1738270"/>
                </a:lnTo>
                <a:lnTo>
                  <a:pt x="3809183" y="1691284"/>
                </a:lnTo>
                <a:lnTo>
                  <a:pt x="3810792" y="1643961"/>
                </a:lnTo>
                <a:lnTo>
                  <a:pt x="3811299" y="1596314"/>
                </a:lnTo>
                <a:lnTo>
                  <a:pt x="3810695" y="1548356"/>
                </a:lnTo>
                <a:lnTo>
                  <a:pt x="3808967" y="1500099"/>
                </a:lnTo>
                <a:lnTo>
                  <a:pt x="3806107" y="1451557"/>
                </a:lnTo>
                <a:lnTo>
                  <a:pt x="3802102" y="1402741"/>
                </a:lnTo>
                <a:lnTo>
                  <a:pt x="3796944" y="1353665"/>
                </a:lnTo>
                <a:lnTo>
                  <a:pt x="3790621" y="1304340"/>
                </a:lnTo>
                <a:lnTo>
                  <a:pt x="3783123" y="1254781"/>
                </a:lnTo>
                <a:lnTo>
                  <a:pt x="3774439" y="1204998"/>
                </a:lnTo>
                <a:lnTo>
                  <a:pt x="3764558" y="1155006"/>
                </a:lnTo>
                <a:lnTo>
                  <a:pt x="3753471" y="1104816"/>
                </a:lnTo>
                <a:lnTo>
                  <a:pt x="3201751" y="1090600"/>
                </a:lnTo>
                <a:lnTo>
                  <a:pt x="3140424" y="1089823"/>
                </a:lnTo>
                <a:lnTo>
                  <a:pt x="3080243" y="1087908"/>
                </a:lnTo>
                <a:lnTo>
                  <a:pt x="3021201" y="1084874"/>
                </a:lnTo>
                <a:lnTo>
                  <a:pt x="2963289" y="1080743"/>
                </a:lnTo>
                <a:lnTo>
                  <a:pt x="2906500" y="1075534"/>
                </a:lnTo>
                <a:lnTo>
                  <a:pt x="2850827" y="1069268"/>
                </a:lnTo>
                <a:lnTo>
                  <a:pt x="2796260" y="1061966"/>
                </a:lnTo>
                <a:lnTo>
                  <a:pt x="2742793" y="1053648"/>
                </a:lnTo>
                <a:lnTo>
                  <a:pt x="2690417" y="1044334"/>
                </a:lnTo>
                <a:lnTo>
                  <a:pt x="2639124" y="1034045"/>
                </a:lnTo>
                <a:lnTo>
                  <a:pt x="2588908" y="1022801"/>
                </a:lnTo>
                <a:lnTo>
                  <a:pt x="2539758" y="1010622"/>
                </a:lnTo>
                <a:lnTo>
                  <a:pt x="2491669" y="997530"/>
                </a:lnTo>
                <a:lnTo>
                  <a:pt x="2444632" y="983544"/>
                </a:lnTo>
                <a:lnTo>
                  <a:pt x="2398639" y="968685"/>
                </a:lnTo>
                <a:lnTo>
                  <a:pt x="2353682" y="952974"/>
                </a:lnTo>
                <a:lnTo>
                  <a:pt x="2309753" y="936430"/>
                </a:lnTo>
                <a:lnTo>
                  <a:pt x="2266845" y="919074"/>
                </a:lnTo>
                <a:lnTo>
                  <a:pt x="2224950" y="900927"/>
                </a:lnTo>
                <a:lnTo>
                  <a:pt x="2184059" y="882009"/>
                </a:lnTo>
                <a:lnTo>
                  <a:pt x="2144165" y="862340"/>
                </a:lnTo>
                <a:lnTo>
                  <a:pt x="2105261" y="841941"/>
                </a:lnTo>
                <a:lnTo>
                  <a:pt x="2067337" y="820832"/>
                </a:lnTo>
                <a:lnTo>
                  <a:pt x="2030387" y="799034"/>
                </a:lnTo>
                <a:lnTo>
                  <a:pt x="1994402" y="776568"/>
                </a:lnTo>
                <a:lnTo>
                  <a:pt x="1959374" y="753452"/>
                </a:lnTo>
                <a:lnTo>
                  <a:pt x="1925296" y="729709"/>
                </a:lnTo>
                <a:lnTo>
                  <a:pt x="1892160" y="705358"/>
                </a:lnTo>
                <a:lnTo>
                  <a:pt x="1859958" y="680420"/>
                </a:lnTo>
                <a:lnTo>
                  <a:pt x="1828682" y="654915"/>
                </a:lnTo>
                <a:lnTo>
                  <a:pt x="1798324" y="628864"/>
                </a:lnTo>
                <a:lnTo>
                  <a:pt x="1768876" y="602287"/>
                </a:lnTo>
                <a:lnTo>
                  <a:pt x="1740330" y="575204"/>
                </a:lnTo>
                <a:lnTo>
                  <a:pt x="1712680" y="547636"/>
                </a:lnTo>
                <a:lnTo>
                  <a:pt x="1685915" y="519604"/>
                </a:lnTo>
                <a:lnTo>
                  <a:pt x="1660030" y="491127"/>
                </a:lnTo>
                <a:lnTo>
                  <a:pt x="1635015" y="462227"/>
                </a:lnTo>
                <a:lnTo>
                  <a:pt x="1587568" y="403236"/>
                </a:lnTo>
                <a:lnTo>
                  <a:pt x="1543509" y="342796"/>
                </a:lnTo>
                <a:lnTo>
                  <a:pt x="1502776" y="281068"/>
                </a:lnTo>
                <a:lnTo>
                  <a:pt x="1465307" y="218217"/>
                </a:lnTo>
                <a:lnTo>
                  <a:pt x="1431038" y="154406"/>
                </a:lnTo>
                <a:lnTo>
                  <a:pt x="1399906" y="89799"/>
                </a:lnTo>
                <a:lnTo>
                  <a:pt x="1371848" y="24558"/>
                </a:lnTo>
                <a:lnTo>
                  <a:pt x="1362194" y="0"/>
                </a:lnTo>
                <a:close/>
              </a:path>
              <a:path w="3811904" h="3464560">
                <a:moveTo>
                  <a:pt x="3736797" y="1053082"/>
                </a:moveTo>
                <a:lnTo>
                  <a:pt x="3663805" y="1062442"/>
                </a:lnTo>
                <a:lnTo>
                  <a:pt x="3594232" y="1070207"/>
                </a:lnTo>
                <a:lnTo>
                  <a:pt x="3525860" y="1076691"/>
                </a:lnTo>
                <a:lnTo>
                  <a:pt x="3458682" y="1081913"/>
                </a:lnTo>
                <a:lnTo>
                  <a:pt x="3392690" y="1085895"/>
                </a:lnTo>
                <a:lnTo>
                  <a:pt x="3327876" y="1088656"/>
                </a:lnTo>
                <a:lnTo>
                  <a:pt x="3264233" y="1090218"/>
                </a:lnTo>
                <a:lnTo>
                  <a:pt x="3201751" y="1090600"/>
                </a:lnTo>
                <a:lnTo>
                  <a:pt x="3749998" y="1090600"/>
                </a:lnTo>
                <a:lnTo>
                  <a:pt x="3741166" y="1054441"/>
                </a:lnTo>
                <a:lnTo>
                  <a:pt x="3738981" y="1054086"/>
                </a:lnTo>
                <a:lnTo>
                  <a:pt x="3736797" y="1053082"/>
                </a:lnTo>
                <a:close/>
              </a:path>
            </a:pathLst>
          </a:custGeom>
          <a:solidFill>
            <a:srgbClr val="F5908C">
              <a:alpha val="63998"/>
            </a:srgbClr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0860" y="2"/>
            <a:ext cx="6381813" cy="4880413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0" y="3395089"/>
            <a:ext cx="8496753" cy="483688"/>
          </a:xfrm>
          <a:custGeom>
            <a:avLst/>
            <a:gdLst/>
            <a:ahLst/>
            <a:cxnLst/>
            <a:rect l="l" t="t" r="r" b="b"/>
            <a:pathLst>
              <a:path w="4968240" h="355600">
                <a:moveTo>
                  <a:pt x="4967998" y="0"/>
                </a:moveTo>
                <a:lnTo>
                  <a:pt x="0" y="0"/>
                </a:lnTo>
                <a:lnTo>
                  <a:pt x="0" y="355193"/>
                </a:lnTo>
                <a:lnTo>
                  <a:pt x="4967998" y="355193"/>
                </a:lnTo>
                <a:lnTo>
                  <a:pt x="4967998" y="0"/>
                </a:lnTo>
                <a:close/>
              </a:path>
            </a:pathLst>
          </a:custGeom>
          <a:solidFill>
            <a:srgbClr val="054875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22" name="bg object 22"/>
          <p:cNvSpPr/>
          <p:nvPr/>
        </p:nvSpPr>
        <p:spPr>
          <a:xfrm>
            <a:off x="2" y="4034906"/>
            <a:ext cx="9410066" cy="5449260"/>
          </a:xfrm>
          <a:custGeom>
            <a:avLst/>
            <a:gdLst/>
            <a:ahLst/>
            <a:cxnLst/>
            <a:rect l="l" t="t" r="r" b="b"/>
            <a:pathLst>
              <a:path w="5502275" h="4006215">
                <a:moveTo>
                  <a:pt x="5502249" y="906094"/>
                </a:moveTo>
                <a:lnTo>
                  <a:pt x="3405606" y="906094"/>
                </a:lnTo>
                <a:lnTo>
                  <a:pt x="3405606" y="0"/>
                </a:lnTo>
                <a:lnTo>
                  <a:pt x="0" y="0"/>
                </a:lnTo>
                <a:lnTo>
                  <a:pt x="0" y="4005605"/>
                </a:lnTo>
                <a:lnTo>
                  <a:pt x="5201996" y="4005605"/>
                </a:lnTo>
                <a:lnTo>
                  <a:pt x="5201996" y="2772245"/>
                </a:lnTo>
                <a:lnTo>
                  <a:pt x="4996789" y="2772245"/>
                </a:lnTo>
                <a:lnTo>
                  <a:pt x="4996789" y="1914093"/>
                </a:lnTo>
                <a:lnTo>
                  <a:pt x="5502249" y="1914093"/>
                </a:lnTo>
                <a:lnTo>
                  <a:pt x="5502249" y="9060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4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1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1" y="2366012"/>
            <a:ext cx="7955280" cy="376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783409" y="2826530"/>
            <a:ext cx="6583245" cy="607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45" b="1" i="0">
                <a:solidFill>
                  <a:srgbClr val="05487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1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21D4E7C-33DE-0378-17A2-DFE08A296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12C357-322F-1DB9-1738-0089ECEEDC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8909A1-3238-0E2C-71C8-9B98B60C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89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7035" y="4280645"/>
            <a:ext cx="3248183" cy="523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109" y="4331431"/>
            <a:ext cx="16455784" cy="376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376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10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video" Target="https://www.youtube.com/embed/LQdCAwPGL-s?feature=oembed" TargetMode="External"/><Relationship Id="rId1" Type="http://schemas.openxmlformats.org/officeDocument/2006/relationships/video" Target="https://www.youtube.com/embed/k7LIgrkWTFg?feature=oembed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s://youtu.be/6KRkSf24ZAw?feature=shared" TargetMode="External"/><Relationship Id="rId18" Type="http://schemas.openxmlformats.org/officeDocument/2006/relationships/image" Target="../media/image29.png"/><Relationship Id="rId3" Type="http://schemas.openxmlformats.org/officeDocument/2006/relationships/hyperlink" Target="https://youtu.be/yTYqegO8q0o?feature=shared" TargetMode="External"/><Relationship Id="rId21" Type="http://schemas.openxmlformats.org/officeDocument/2006/relationships/hyperlink" Target="https://youtu.be/EcMbXbTXSDk?feature=shared" TargetMode="External"/><Relationship Id="rId7" Type="http://schemas.openxmlformats.org/officeDocument/2006/relationships/hyperlink" Target="https://youtu.be/r9Ul1cxfeQA?feature=shared" TargetMode="External"/><Relationship Id="rId12" Type="http://schemas.openxmlformats.org/officeDocument/2006/relationships/image" Target="../media/image26.png"/><Relationship Id="rId17" Type="http://schemas.openxmlformats.org/officeDocument/2006/relationships/hyperlink" Target="https://youtu.be/YHczL6jiIac?feature=shared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hyperlink" Target="https://youtu.be/qZriNnEKohc?feature=shared" TargetMode="External"/><Relationship Id="rId5" Type="http://schemas.openxmlformats.org/officeDocument/2006/relationships/hyperlink" Target="https://youtu.be/RmLVL8KI6yM?feature=shared" TargetMode="External"/><Relationship Id="rId15" Type="http://schemas.openxmlformats.org/officeDocument/2006/relationships/hyperlink" Target="https://youtu.be/6q-O5emA728?feature=shared" TargetMode="External"/><Relationship Id="rId10" Type="http://schemas.openxmlformats.org/officeDocument/2006/relationships/image" Target="../media/image25.png"/><Relationship Id="rId19" Type="http://schemas.openxmlformats.org/officeDocument/2006/relationships/hyperlink" Target="https://youtu.be/b8fA7GIxAPg?feature=shared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s://youtu.be/XQShqVANvvo?feature=shared" TargetMode="External"/><Relationship Id="rId14" Type="http://schemas.openxmlformats.org/officeDocument/2006/relationships/image" Target="../media/image27.png"/><Relationship Id="rId2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FFAB2B-A239-8905-DA26-10AEA8210075}"/>
              </a:ext>
            </a:extLst>
          </p:cNvPr>
          <p:cNvSpPr/>
          <p:nvPr/>
        </p:nvSpPr>
        <p:spPr>
          <a:xfrm>
            <a:off x="6027864" y="3644282"/>
            <a:ext cx="6011736" cy="174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3330" dirty="0"/>
          </a:p>
        </p:txBody>
      </p:sp>
      <p:pic>
        <p:nvPicPr>
          <p:cNvPr id="28" name="Image 27" descr="Une image contenant texte, signe, rouge, clipart&#10;&#10;Description générée automatiquement">
            <a:extLst>
              <a:ext uri="{FF2B5EF4-FFF2-40B4-BE49-F238E27FC236}">
                <a16:creationId xmlns:a16="http://schemas.microsoft.com/office/drawing/2014/main" id="{E2A4FF50-4F20-4DC9-A8B3-B567730ED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969" y="4025282"/>
            <a:ext cx="5020835" cy="100163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0B0D520-4390-4E61-9F65-FE339E131CCD}"/>
              </a:ext>
            </a:extLst>
          </p:cNvPr>
          <p:cNvSpPr txBox="1"/>
          <p:nvPr/>
        </p:nvSpPr>
        <p:spPr>
          <a:xfrm>
            <a:off x="7158618" y="6077754"/>
            <a:ext cx="3798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Prénom  Nom</a:t>
            </a:r>
          </a:p>
          <a:p>
            <a:pPr algn="ctr"/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</a:rPr>
              <a:t>Expert-Comptable</a:t>
            </a:r>
          </a:p>
        </p:txBody>
      </p:sp>
    </p:spTree>
    <p:extLst>
      <p:ext uri="{BB962C8B-B14F-4D97-AF65-F5344CB8AC3E}">
        <p14:creationId xmlns:p14="http://schemas.microsoft.com/office/powerpoint/2010/main" val="3161137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F1A8F80-5925-177D-5BD4-47A7A2875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 r="7594" b="18776"/>
          <a:stretch>
            <a:fillRect/>
          </a:stretch>
        </p:blipFill>
        <p:spPr bwMode="auto">
          <a:xfrm>
            <a:off x="-7143" y="1333499"/>
            <a:ext cx="18294783" cy="784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CF0DFCE-5A97-9DBA-C985-67E20261552A}"/>
              </a:ext>
            </a:extLst>
          </p:cNvPr>
          <p:cNvSpPr txBox="1"/>
          <p:nvPr/>
        </p:nvSpPr>
        <p:spPr>
          <a:xfrm>
            <a:off x="2129848" y="23265"/>
            <a:ext cx="14020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atin typeface="Arial" panose="020B0604020202020204" pitchFamily="34" charset="0"/>
              </a:rPr>
              <a:t>Les nouveaux enjeux de la durabilité</a:t>
            </a:r>
          </a:p>
          <a:p>
            <a:pPr algn="ctr"/>
            <a:r>
              <a:rPr lang="fr-FR" sz="4800" b="1" dirty="0">
                <a:latin typeface="Arial" panose="020B0604020202020204" pitchFamily="34" charset="0"/>
              </a:rPr>
              <a:t>Données durables</a:t>
            </a:r>
            <a:endParaRPr lang="fr-FR" sz="3200" b="1" dirty="0"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E7F50C-7700-07FB-3EE9-542AD139A1D5}"/>
              </a:ext>
            </a:extLst>
          </p:cNvPr>
          <p:cNvSpPr/>
          <p:nvPr/>
        </p:nvSpPr>
        <p:spPr>
          <a:xfrm>
            <a:off x="-7143" y="1333500"/>
            <a:ext cx="18295143" cy="7848599"/>
          </a:xfrm>
          <a:prstGeom prst="rect">
            <a:avLst/>
          </a:prstGeom>
          <a:solidFill>
            <a:srgbClr val="CC000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bject 73">
            <a:extLst>
              <a:ext uri="{FF2B5EF4-FFF2-40B4-BE49-F238E27FC236}">
                <a16:creationId xmlns:a16="http://schemas.microsoft.com/office/drawing/2014/main" id="{BBE54E2B-2CDD-F644-F0E0-2DBA3226E9E7}"/>
              </a:ext>
            </a:extLst>
          </p:cNvPr>
          <p:cNvSpPr/>
          <p:nvPr/>
        </p:nvSpPr>
        <p:spPr>
          <a:xfrm>
            <a:off x="790798" y="2324100"/>
            <a:ext cx="7099654" cy="942327"/>
          </a:xfrm>
          <a:custGeom>
            <a:avLst/>
            <a:gdLst/>
            <a:ahLst/>
            <a:cxnLst/>
            <a:rect l="l" t="t" r="r" b="b"/>
            <a:pathLst>
              <a:path w="3952875" h="1008380">
                <a:moveTo>
                  <a:pt x="3952798" y="0"/>
                </a:moveTo>
                <a:lnTo>
                  <a:pt x="0" y="0"/>
                </a:lnTo>
                <a:lnTo>
                  <a:pt x="0" y="1007999"/>
                </a:lnTo>
                <a:lnTo>
                  <a:pt x="3952798" y="1007999"/>
                </a:lnTo>
                <a:lnTo>
                  <a:pt x="39527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330"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CB59511A-2ABA-50A4-2DF1-8CE8D705A95A}"/>
              </a:ext>
            </a:extLst>
          </p:cNvPr>
          <p:cNvSpPr txBox="1"/>
          <p:nvPr/>
        </p:nvSpPr>
        <p:spPr>
          <a:xfrm>
            <a:off x="1008409" y="2457407"/>
            <a:ext cx="6566253" cy="694552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 algn="ctr">
              <a:spcBef>
                <a:spcPts val="136"/>
              </a:spcBef>
            </a:pPr>
            <a:r>
              <a:rPr lang="fr-FR" sz="4400" b="1" spc="211" dirty="0">
                <a:solidFill>
                  <a:srgbClr val="E31C18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L’expert-comptable</a:t>
            </a:r>
            <a:endParaRPr sz="4400" dirty="0">
              <a:solidFill>
                <a:srgbClr val="E31C18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Image 2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5F813912-9548-E44A-73EA-C21751AF5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1866900"/>
            <a:ext cx="4953000" cy="94932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A558958-F6D1-FE36-65EE-019621E0F5FB}"/>
              </a:ext>
            </a:extLst>
          </p:cNvPr>
          <p:cNvSpPr txBox="1"/>
          <p:nvPr/>
        </p:nvSpPr>
        <p:spPr>
          <a:xfrm>
            <a:off x="685800" y="4133142"/>
            <a:ext cx="17145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400" b="1" dirty="0">
                <a:solidFill>
                  <a:schemeClr val="bg1"/>
                </a:solidFill>
                <a:latin typeface="Arial" panose="020B0604020202020204" pitchFamily="34" charset="0"/>
              </a:rPr>
              <a:t> Accompagne l’entreprise</a:t>
            </a:r>
            <a:r>
              <a:rPr lang="fr-FR" altLang="fr-FR" sz="3400" dirty="0">
                <a:solidFill>
                  <a:schemeClr val="bg1"/>
                </a:solidFill>
                <a:latin typeface="Arial" panose="020B0604020202020204" pitchFamily="34" charset="0"/>
              </a:rPr>
              <a:t> dans la collecte et l’analyse des données extra-financières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fr-FR" altLang="fr-FR" sz="3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400" b="1" dirty="0">
                <a:solidFill>
                  <a:schemeClr val="bg1"/>
                </a:solidFill>
                <a:latin typeface="Arial" panose="020B0604020202020204" pitchFamily="34" charset="0"/>
              </a:rPr>
              <a:t> Crée et suit le bilan carbone</a:t>
            </a:r>
            <a:r>
              <a:rPr lang="fr-FR" altLang="fr-FR" sz="3400" dirty="0">
                <a:solidFill>
                  <a:schemeClr val="bg1"/>
                </a:solidFill>
                <a:latin typeface="Arial" panose="020B0604020202020204" pitchFamily="34" charset="0"/>
              </a:rPr>
              <a:t>, les indicateurs ESG, et la part d’activité “verte”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fr-FR" altLang="fr-FR" sz="3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400" b="1" dirty="0">
                <a:solidFill>
                  <a:schemeClr val="bg1"/>
                </a:solidFill>
                <a:latin typeface="Arial" panose="020B0604020202020204" pitchFamily="34" charset="0"/>
              </a:rPr>
              <a:t> Conseille sur la stratégie RSE</a:t>
            </a:r>
            <a:r>
              <a:rPr lang="fr-FR" altLang="fr-FR" sz="3400" dirty="0">
                <a:solidFill>
                  <a:schemeClr val="bg1"/>
                </a:solidFill>
                <a:latin typeface="Arial" panose="020B0604020202020204" pitchFamily="34" charset="0"/>
              </a:rPr>
              <a:t>, la conformité et les bonnes pratiques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fr-FR" altLang="fr-FR" sz="3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400" dirty="0">
                <a:solidFill>
                  <a:schemeClr val="bg1"/>
                </a:solidFill>
                <a:latin typeface="Arial" panose="020B0604020202020204" pitchFamily="34" charset="0"/>
              </a:rPr>
              <a:t> Partenaire interne qui aide l’entreprise à piloter sa durabilité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16DCA32-D592-7E95-D275-79AB0A46F4A6}"/>
              </a:ext>
            </a:extLst>
          </p:cNvPr>
          <p:cNvSpPr txBox="1"/>
          <p:nvPr/>
        </p:nvSpPr>
        <p:spPr>
          <a:xfrm>
            <a:off x="587479" y="9453080"/>
            <a:ext cx="17415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</a:rPr>
              <a:t>L’expert-comptable produit et pilote les données RSE, le commissaire aux comptes les garantit et les certifie pour tous les tiers.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2B63478-9C03-2CF4-CFE2-8B520C49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687" b="7813"/>
          <a:stretch>
            <a:fillRect/>
          </a:stretch>
        </p:blipFill>
        <p:spPr>
          <a:xfrm>
            <a:off x="0" y="5715000"/>
            <a:ext cx="18288000" cy="457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63A18E-9112-4985-8CBF-BD56E997D891}"/>
              </a:ext>
            </a:extLst>
          </p:cNvPr>
          <p:cNvSpPr/>
          <p:nvPr/>
        </p:nvSpPr>
        <p:spPr>
          <a:xfrm>
            <a:off x="5638800" y="342900"/>
            <a:ext cx="7734299" cy="747868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333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F73B4AC0-6FFF-47CD-86A7-1DA34055860C}"/>
              </a:ext>
            </a:extLst>
          </p:cNvPr>
          <p:cNvSpPr txBox="1"/>
          <p:nvPr/>
        </p:nvSpPr>
        <p:spPr>
          <a:xfrm>
            <a:off x="4038600" y="357261"/>
            <a:ext cx="9099125" cy="11844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930" algn="r"/>
            <a:r>
              <a:rPr lang="fr-FR" sz="4897" b="1" spc="286" dirty="0">
                <a:solidFill>
                  <a:schemeClr val="bg1"/>
                </a:solidFill>
                <a:latin typeface="Arial Black" panose="020B0A04020102020204" pitchFamily="34" charset="0"/>
                <a:cs typeface="Times New Roman"/>
              </a:rPr>
              <a:t>L’expert-comptable</a:t>
            </a:r>
          </a:p>
          <a:p>
            <a:pPr marL="196930" algn="r"/>
            <a:r>
              <a:rPr lang="fr-FR" sz="2800" spc="286" dirty="0">
                <a:latin typeface="Arial" panose="020B0604020202020204" pitchFamily="34" charset="0"/>
                <a:cs typeface="Times New Roman"/>
              </a:rPr>
              <a:t>dans la plupart des films et séries</a:t>
            </a:r>
            <a:endParaRPr sz="2800" dirty="0">
              <a:latin typeface="Arial" panose="020B0604020202020204" pitchFamily="34" charset="0"/>
              <a:cs typeface="Times New Roman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F56674C-B9D2-E094-8E29-640DF629ACAE}"/>
              </a:ext>
            </a:extLst>
          </p:cNvPr>
          <p:cNvSpPr txBox="1"/>
          <p:nvPr/>
        </p:nvSpPr>
        <p:spPr>
          <a:xfrm>
            <a:off x="4419600" y="5950258"/>
            <a:ext cx="13563600" cy="409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>
                <a:solidFill>
                  <a:schemeClr val="bg1"/>
                </a:solidFill>
                <a:latin typeface="Arial" panose="020B0604020202020204" pitchFamily="34" charset="0"/>
              </a:rPr>
              <a:t>Ce qu’on ne voit pas, c’est ça :</a:t>
            </a:r>
          </a:p>
          <a:p>
            <a:pPr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 Sur le terrain auprès des clients</a:t>
            </a:r>
            <a:r>
              <a:rPr lang="fr-FR" alt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 : visites, audits, conseils stratégiques</a:t>
            </a:r>
          </a:p>
          <a:p>
            <a:pPr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 Polyvalents et mobiles</a:t>
            </a:r>
            <a:r>
              <a:rPr lang="fr-FR" alt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 : TPE, PME, startups, associations, secteur public</a:t>
            </a:r>
          </a:p>
          <a:p>
            <a:pPr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 Missions variées et dynamiques</a:t>
            </a:r>
            <a:r>
              <a:rPr lang="fr-FR" alt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 : comptabilité, fiscalité, audit, RSE, financement</a:t>
            </a:r>
          </a:p>
          <a:p>
            <a:pPr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 Travail en équipe et en autonomie</a:t>
            </a:r>
            <a:r>
              <a:rPr lang="fr-FR" alt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 : coordination avec différents experts</a:t>
            </a:r>
          </a:p>
          <a:p>
            <a:pPr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 Rémunération attractive dès l’entrée</a:t>
            </a:r>
            <a:endParaRPr lang="fr-FR" altLang="fr-FR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 Évolution rapide et prise de responsabilités</a:t>
            </a:r>
            <a:endParaRPr lang="fr-FR" altLang="fr-FR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wonka | Cyril Degrilart">
            <a:extLst>
              <a:ext uri="{FF2B5EF4-FFF2-40B4-BE49-F238E27FC236}">
                <a16:creationId xmlns:a16="http://schemas.microsoft.com/office/drawing/2014/main" id="{7E43F7C5-9553-AE22-2F67-3928A830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0"/>
            <a:ext cx="4572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id="{32E22B27-4387-4589-0E3D-A042C66044DC}"/>
              </a:ext>
            </a:extLst>
          </p:cNvPr>
          <p:cNvSpPr txBox="1"/>
          <p:nvPr/>
        </p:nvSpPr>
        <p:spPr>
          <a:xfrm>
            <a:off x="4343400" y="4024641"/>
            <a:ext cx="899160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930" algn="ctr"/>
            <a:r>
              <a:rPr lang="fr-FR" sz="4800" b="1" spc="286" dirty="0">
                <a:latin typeface="Arial Black" panose="020B0A04020102020204" pitchFamily="34" charset="0"/>
                <a:cs typeface="Times New Roman"/>
              </a:rPr>
              <a:t>Question flow, on serait </a:t>
            </a:r>
          </a:p>
          <a:p>
            <a:pPr marL="196930" algn="ctr"/>
            <a:r>
              <a:rPr lang="fr-FR" sz="4800" b="1" spc="286" dirty="0">
                <a:latin typeface="Arial Black" panose="020B0A04020102020204" pitchFamily="34" charset="0"/>
                <a:cs typeface="Times New Roman"/>
              </a:rPr>
              <a:t>presque </a:t>
            </a:r>
            <a:r>
              <a:rPr lang="fr-FR" sz="4800" b="1" spc="286" dirty="0">
                <a:solidFill>
                  <a:srgbClr val="CC0001"/>
                </a:solidFill>
                <a:latin typeface="Arial Black" panose="020B0A04020102020204" pitchFamily="34" charset="0"/>
                <a:cs typeface="Arabic Typesetting" panose="020F0502020204030204" pitchFamily="66" charset="-78"/>
              </a:rPr>
              <a:t>jaloux</a:t>
            </a:r>
            <a:r>
              <a:rPr lang="fr-FR" sz="4800" b="1" spc="286" dirty="0">
                <a:latin typeface="Arial Black" panose="020B0A04020102020204" pitchFamily="34" charset="0"/>
                <a:cs typeface="Times New Roman"/>
              </a:rPr>
              <a:t> !</a:t>
            </a:r>
            <a:endParaRPr lang="fr-FR" sz="48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0C928-3095-50ED-185F-319BCBB77CC2}"/>
              </a:ext>
            </a:extLst>
          </p:cNvPr>
          <p:cNvSpPr/>
          <p:nvPr/>
        </p:nvSpPr>
        <p:spPr>
          <a:xfrm>
            <a:off x="2286000" y="1728632"/>
            <a:ext cx="3200400" cy="747868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330"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144482A7-E840-641C-FB0B-7889096DFD4F}"/>
              </a:ext>
            </a:extLst>
          </p:cNvPr>
          <p:cNvSpPr txBox="1"/>
          <p:nvPr/>
        </p:nvSpPr>
        <p:spPr>
          <a:xfrm>
            <a:off x="1474766" y="1754783"/>
            <a:ext cx="11882499" cy="1938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930"/>
            <a:r>
              <a:rPr lang="fr-FR" sz="4000" spc="286" dirty="0">
                <a:latin typeface="Arial" panose="020B0604020202020204" pitchFamily="34" charset="0"/>
                <a:cs typeface="Times New Roman"/>
              </a:rPr>
              <a:t>Et </a:t>
            </a:r>
            <a:r>
              <a:rPr lang="fr-FR" sz="4897" b="1" spc="286" dirty="0">
                <a:solidFill>
                  <a:schemeClr val="bg1"/>
                </a:solidFill>
                <a:latin typeface="Arial Black" panose="020B0A04020102020204" pitchFamily="34" charset="0"/>
                <a:cs typeface="Times New Roman"/>
              </a:rPr>
              <a:t>l’avocat</a:t>
            </a:r>
          </a:p>
          <a:p>
            <a:pPr marL="196930"/>
            <a:r>
              <a:rPr lang="fr-FR" sz="2800" spc="286" dirty="0">
                <a:latin typeface="Arial" panose="020B0604020202020204" pitchFamily="34" charset="0"/>
                <a:cs typeface="Times New Roman"/>
              </a:rPr>
              <a:t>à l’écran.</a:t>
            </a:r>
            <a:endParaRPr lang="fr-FR" sz="2800" dirty="0">
              <a:latin typeface="Arial" panose="020B0604020202020204" pitchFamily="34" charset="0"/>
              <a:cs typeface="Times New Roman"/>
            </a:endParaRPr>
          </a:p>
          <a:p>
            <a:pPr marL="196930"/>
            <a:endParaRPr lang="fr-FR" sz="4897" b="1" spc="286" dirty="0">
              <a:solidFill>
                <a:schemeClr val="bg1"/>
              </a:solidFill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2052" name="Picture 4" descr="SUITS">
            <a:extLst>
              <a:ext uri="{FF2B5EF4-FFF2-40B4-BE49-F238E27FC236}">
                <a16:creationId xmlns:a16="http://schemas.microsoft.com/office/drawing/2014/main" id="{FA168AA8-F89F-EF97-1C46-8140D704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3953"/>
            <a:ext cx="4343400" cy="640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 descr="Une image contenant noir, obscurité, capture d’écran, noir et blanc&#10;&#10;Le contenu généré par l’IA peut être incorrect.">
            <a:extLst>
              <a:ext uri="{FF2B5EF4-FFF2-40B4-BE49-F238E27FC236}">
                <a16:creationId xmlns:a16="http://schemas.microsoft.com/office/drawing/2014/main" id="{916A3D71-A059-D74D-B7E2-07595124C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4266">
            <a:off x="176862" y="1250941"/>
            <a:ext cx="2332323" cy="2186220"/>
          </a:xfrm>
          <a:prstGeom prst="rect">
            <a:avLst/>
          </a:prstGeom>
        </p:spPr>
      </p:pic>
      <p:pic>
        <p:nvPicPr>
          <p:cNvPr id="17" name="Image 16" descr="Une image contenant noir, obscurité, capture d’écran, noir et blanc&#10;&#10;Le contenu généré par l’IA peut être incorrect.">
            <a:extLst>
              <a:ext uri="{FF2B5EF4-FFF2-40B4-BE49-F238E27FC236}">
                <a16:creationId xmlns:a16="http://schemas.microsoft.com/office/drawing/2014/main" id="{BBCA8B78-3AB1-FF72-FD07-AE3CC30C27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/>
          <a:stretch>
            <a:fillRect/>
          </a:stretch>
        </p:blipFill>
        <p:spPr>
          <a:xfrm rot="14849693" flipH="1" flipV="1">
            <a:off x="12032989" y="1720212"/>
            <a:ext cx="1393188" cy="11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2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E4514E-D3BB-4A13-AA20-D4938ECC0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9737179" y="0"/>
            <a:ext cx="8584868" cy="10287000"/>
          </a:xfrm>
          <a:prstGeom prst="rect">
            <a:avLst/>
          </a:prstGeom>
        </p:spPr>
      </p:pic>
      <p:sp>
        <p:nvSpPr>
          <p:cNvPr id="13" name="object 73">
            <a:extLst>
              <a:ext uri="{FF2B5EF4-FFF2-40B4-BE49-F238E27FC236}">
                <a16:creationId xmlns:a16="http://schemas.microsoft.com/office/drawing/2014/main" id="{E6033117-9E57-440B-BD90-289CD13B53E7}"/>
              </a:ext>
            </a:extLst>
          </p:cNvPr>
          <p:cNvSpPr/>
          <p:nvPr/>
        </p:nvSpPr>
        <p:spPr>
          <a:xfrm>
            <a:off x="359" y="8420100"/>
            <a:ext cx="11838472" cy="1866904"/>
          </a:xfrm>
          <a:custGeom>
            <a:avLst/>
            <a:gdLst/>
            <a:ahLst/>
            <a:cxnLst/>
            <a:rect l="l" t="t" r="r" b="b"/>
            <a:pathLst>
              <a:path w="3952875" h="1008380">
                <a:moveTo>
                  <a:pt x="3952798" y="0"/>
                </a:moveTo>
                <a:lnTo>
                  <a:pt x="0" y="0"/>
                </a:lnTo>
                <a:lnTo>
                  <a:pt x="0" y="1007999"/>
                </a:lnTo>
                <a:lnTo>
                  <a:pt x="3952798" y="1007999"/>
                </a:lnTo>
                <a:lnTo>
                  <a:pt x="3952798" y="0"/>
                </a:lnTo>
                <a:close/>
              </a:path>
            </a:pathLst>
          </a:custGeom>
          <a:solidFill>
            <a:srgbClr val="455DA9"/>
          </a:solidFill>
        </p:spPr>
        <p:txBody>
          <a:bodyPr wrap="square" lIns="0" tIns="0" rIns="0" bIns="0" rtlCol="0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330"/>
          </a:p>
        </p:txBody>
      </p:sp>
      <p:sp>
        <p:nvSpPr>
          <p:cNvPr id="5" name="object 72">
            <a:extLst>
              <a:ext uri="{FF2B5EF4-FFF2-40B4-BE49-F238E27FC236}">
                <a16:creationId xmlns:a16="http://schemas.microsoft.com/office/drawing/2014/main" id="{959FB727-A0E8-4D5C-A97B-B3851BEDC58A}"/>
              </a:ext>
            </a:extLst>
          </p:cNvPr>
          <p:cNvSpPr txBox="1"/>
          <p:nvPr/>
        </p:nvSpPr>
        <p:spPr>
          <a:xfrm>
            <a:off x="4215676" y="308364"/>
            <a:ext cx="6604724" cy="571442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>
              <a:spcBef>
                <a:spcPts val="136"/>
              </a:spcBef>
            </a:pPr>
            <a:r>
              <a:rPr lang="fr-FR" sz="3600" b="1" spc="-7" dirty="0">
                <a:latin typeface="Arial Black" panose="020B0A04020102020204" pitchFamily="34" charset="0"/>
                <a:cs typeface="Calibri bold" panose="020F0702030404030204" pitchFamily="34" charset="0"/>
              </a:rPr>
              <a:t>En contrepartie des</a:t>
            </a:r>
            <a:endParaRPr sz="3600" dirty="0">
              <a:latin typeface="Arial Black" panose="020B0A04020102020204" pitchFamily="34" charset="0"/>
              <a:cs typeface="Calibri bold" panose="020F0702030404030204" pitchFamily="34" charset="0"/>
            </a:endParaRPr>
          </a:p>
        </p:txBody>
      </p:sp>
      <p:sp>
        <p:nvSpPr>
          <p:cNvPr id="7" name="object 74">
            <a:extLst>
              <a:ext uri="{FF2B5EF4-FFF2-40B4-BE49-F238E27FC236}">
                <a16:creationId xmlns:a16="http://schemas.microsoft.com/office/drawing/2014/main" id="{7CC8F5BB-7CE2-41F4-871C-F801B9465359}"/>
              </a:ext>
            </a:extLst>
          </p:cNvPr>
          <p:cNvSpPr txBox="1">
            <a:spLocks/>
          </p:cNvSpPr>
          <p:nvPr/>
        </p:nvSpPr>
        <p:spPr>
          <a:xfrm>
            <a:off x="2235532" y="766285"/>
            <a:ext cx="7413449" cy="1710215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>
              <a:spcBef>
                <a:spcPts val="170"/>
              </a:spcBef>
            </a:pPr>
            <a:r>
              <a:rPr lang="fr-FR" sz="11000" kern="0" spc="442" dirty="0">
                <a:solidFill>
                  <a:srgbClr val="E30613"/>
                </a:solidFill>
                <a:latin typeface="Arial Black" panose="020B0A04020102020204" pitchFamily="34" charset="0"/>
                <a:cs typeface="Times New Roman"/>
              </a:rPr>
              <a:t>bienfaits</a:t>
            </a:r>
            <a:endParaRPr lang="fr-FR" sz="11000" kern="0" dirty="0">
              <a:solidFill>
                <a:srgbClr val="E30613"/>
              </a:solidFill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8" name="object 75">
            <a:extLst>
              <a:ext uri="{FF2B5EF4-FFF2-40B4-BE49-F238E27FC236}">
                <a16:creationId xmlns:a16="http://schemas.microsoft.com/office/drawing/2014/main" id="{1BBF8035-ED10-4D8A-8768-6D3A254CCE23}"/>
              </a:ext>
            </a:extLst>
          </p:cNvPr>
          <p:cNvSpPr txBox="1"/>
          <p:nvPr/>
        </p:nvSpPr>
        <p:spPr>
          <a:xfrm>
            <a:off x="10134600" y="319271"/>
            <a:ext cx="7923073" cy="2054974"/>
          </a:xfrm>
          <a:prstGeom prst="rect">
            <a:avLst/>
          </a:prstGeom>
        </p:spPr>
        <p:txBody>
          <a:bodyPr vert="horz" wrap="square" lIns="0" tIns="19864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>
              <a:spcBef>
                <a:spcPts val="155"/>
              </a:spcBef>
            </a:pPr>
            <a:r>
              <a:rPr lang="fr-FR" sz="3264" spc="231" dirty="0">
                <a:solidFill>
                  <a:schemeClr val="bg1"/>
                </a:solidFill>
                <a:latin typeface="Arial Black" panose="020B0A04020102020204" pitchFamily="34" charset="0"/>
                <a:cs typeface="Times New Roman"/>
              </a:rPr>
              <a:t>Qu’offrent ces professions,</a:t>
            </a:r>
          </a:p>
          <a:p>
            <a:pPr marL="17275">
              <a:spcBef>
                <a:spcPts val="155"/>
              </a:spcBef>
            </a:pPr>
            <a:r>
              <a:rPr lang="fr-FR" sz="3264" spc="231" dirty="0">
                <a:solidFill>
                  <a:schemeClr val="bg1"/>
                </a:solidFill>
                <a:latin typeface="Arial Black" panose="020B0A04020102020204" pitchFamily="34" charset="0"/>
                <a:cs typeface="Times New Roman"/>
              </a:rPr>
              <a:t>Vous devrez répondre à certaines </a:t>
            </a:r>
            <a:r>
              <a:rPr lang="fr-FR" sz="3200" spc="231" dirty="0">
                <a:solidFill>
                  <a:schemeClr val="bg1"/>
                </a:solidFill>
                <a:latin typeface="Arial Black" panose="020B0A04020102020204" pitchFamily="34" charset="0"/>
                <a:cs typeface="Times New Roman"/>
              </a:rPr>
              <a:t>exigences</a:t>
            </a:r>
            <a:r>
              <a:rPr lang="fr-FR" sz="3264" spc="231" dirty="0">
                <a:solidFill>
                  <a:schemeClr val="bg1"/>
                </a:solidFill>
                <a:latin typeface="Arial Black" panose="020B0A04020102020204" pitchFamily="34" charset="0"/>
                <a:cs typeface="Times New Roman"/>
              </a:rPr>
              <a:t>… Mais pas d’inquiétudes !</a:t>
            </a:r>
            <a:endParaRPr sz="3264" dirty="0">
              <a:solidFill>
                <a:schemeClr val="bg1"/>
              </a:solidFill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A9BECDB4-558A-46F3-B687-43790800B8B6}"/>
              </a:ext>
            </a:extLst>
          </p:cNvPr>
          <p:cNvSpPr txBox="1">
            <a:spLocks/>
          </p:cNvSpPr>
          <p:nvPr/>
        </p:nvSpPr>
        <p:spPr>
          <a:xfrm>
            <a:off x="7391399" y="2867687"/>
            <a:ext cx="4447431" cy="5552409"/>
          </a:xfrm>
          <a:prstGeom prst="rect">
            <a:avLst/>
          </a:prstGeom>
          <a:solidFill>
            <a:schemeClr val="bg1"/>
          </a:solidFill>
        </p:spPr>
        <p:txBody>
          <a:bodyPr vert="horz" lIns="124377" tIns="62188" rIns="124377" bIns="62188" rtlCol="0">
            <a:norm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Clr>
                <a:srgbClr val="666666"/>
              </a:buClr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Lettres de Mission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Normes Professionnelles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Documentation des Travaux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Rapports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Contrôle Qualité</a:t>
            </a:r>
          </a:p>
          <a:p>
            <a:pPr>
              <a:lnSpc>
                <a:spcPct val="200000"/>
              </a:lnSpc>
              <a:buClr>
                <a:srgbClr val="666666"/>
              </a:buClr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Lutte contre l’exercice illégal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8FBF2AA-4D34-417D-9742-6D3E35A2F7A9}"/>
              </a:ext>
            </a:extLst>
          </p:cNvPr>
          <p:cNvSpPr txBox="1">
            <a:spLocks/>
          </p:cNvSpPr>
          <p:nvPr/>
        </p:nvSpPr>
        <p:spPr>
          <a:xfrm>
            <a:off x="423600" y="2725189"/>
            <a:ext cx="6967798" cy="5582886"/>
          </a:xfrm>
          <a:prstGeom prst="rect">
            <a:avLst/>
          </a:prstGeom>
          <a:noFill/>
          <a:ln>
            <a:noFill/>
          </a:ln>
        </p:spPr>
        <p:txBody>
          <a:bodyPr lIns="124356" tIns="124356" rIns="124356" bIns="124356" anchor="t" anchorCtr="0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buClr>
                <a:srgbClr val="666666"/>
              </a:buClr>
              <a:buNone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Déontologie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Indépendance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Maîtrise de la Compétence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Secret Professionnel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Devoir de Discrétion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Obligation de Conseil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Déclaration de Soupçon / Lutte anti-blanchiment</a:t>
            </a:r>
            <a:endParaRPr lang="fr-F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DCAA8E2-248C-4FA0-A2F4-47ABE5176936}"/>
              </a:ext>
            </a:extLst>
          </p:cNvPr>
          <p:cNvSpPr txBox="1"/>
          <p:nvPr/>
        </p:nvSpPr>
        <p:spPr>
          <a:xfrm>
            <a:off x="228600" y="8648700"/>
            <a:ext cx="116102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>
                <a:solidFill>
                  <a:schemeClr val="bg1"/>
                </a:solidFill>
                <a:latin typeface="Arial" panose="020B0604020202020204" pitchFamily="34" charset="0"/>
              </a:rPr>
              <a:t>Pour exercer :</a:t>
            </a:r>
          </a:p>
          <a:p>
            <a:endParaRPr lang="fr-FR" sz="2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Arial" panose="020B0604020202020204" pitchFamily="34" charset="0"/>
              </a:rPr>
              <a:t>L’expert-comptable</a:t>
            </a:r>
            <a:r>
              <a:rPr lang="fr-FR" sz="2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sz="2200" dirty="0">
                <a:solidFill>
                  <a:schemeClr val="bg1"/>
                </a:solidFill>
                <a:latin typeface="Arial" panose="020B0604020202020204" pitchFamily="34" charset="0"/>
              </a:rPr>
              <a:t>doit être inscrit au tableau de l’Ordre des experts-comptables. </a:t>
            </a:r>
          </a:p>
          <a:p>
            <a:r>
              <a:rPr lang="fr-FR" sz="2200" dirty="0">
                <a:solidFill>
                  <a:schemeClr val="bg1"/>
                </a:solidFill>
                <a:latin typeface="Arial" panose="020B0604020202020204" pitchFamily="34" charset="0"/>
              </a:rPr>
              <a:t>Après l’obtention du DEC, il s’inscrit dans la région où il souhaite exercer.</a:t>
            </a:r>
          </a:p>
        </p:txBody>
      </p:sp>
    </p:spTree>
    <p:extLst>
      <p:ext uri="{BB962C8B-B14F-4D97-AF65-F5344CB8AC3E}">
        <p14:creationId xmlns:p14="http://schemas.microsoft.com/office/powerpoint/2010/main" val="1276157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334F80C-3A2B-17BE-652E-10816EC94DB3}"/>
              </a:ext>
            </a:extLst>
          </p:cNvPr>
          <p:cNvSpPr txBox="1"/>
          <p:nvPr/>
        </p:nvSpPr>
        <p:spPr>
          <a:xfrm>
            <a:off x="0" y="190500"/>
            <a:ext cx="18288000" cy="566822"/>
          </a:xfrm>
          <a:prstGeom prst="rect">
            <a:avLst/>
          </a:prstGeom>
          <a:solidFill>
            <a:srgbClr val="CC000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z="3600" b="1" spc="155" dirty="0">
                <a:solidFill>
                  <a:schemeClr val="bg1"/>
                </a:solidFill>
                <a:latin typeface="Arial" panose="020B0604020202020204" pitchFamily="34" charset="0"/>
                <a:cs typeface="Trebuchet MS"/>
              </a:rPr>
              <a:t>L’EXPERTISE COMPTABLE EN QUELQUES</a:t>
            </a:r>
            <a:r>
              <a:rPr sz="3600" b="1" spc="-635" dirty="0">
                <a:solidFill>
                  <a:schemeClr val="bg1"/>
                </a:solidFill>
                <a:latin typeface="Arial" panose="020B0604020202020204" pitchFamily="34" charset="0"/>
                <a:cs typeface="Trebuchet MS"/>
              </a:rPr>
              <a:t> </a:t>
            </a:r>
            <a:r>
              <a:rPr sz="3600" b="1" spc="335" dirty="0">
                <a:solidFill>
                  <a:schemeClr val="bg1"/>
                </a:solidFill>
                <a:latin typeface="Arial" panose="020B0604020202020204" pitchFamily="34" charset="0"/>
                <a:cs typeface="Trebuchet MS"/>
              </a:rPr>
              <a:t>CHIFFRES</a:t>
            </a:r>
            <a:endParaRPr sz="3600" dirty="0">
              <a:solidFill>
                <a:schemeClr val="bg1"/>
              </a:solidFill>
              <a:latin typeface="Arial" panose="020B0604020202020204" pitchFamily="34" charset="0"/>
              <a:cs typeface="Trebuchet M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A629DCFB-BB8C-46A6-D3FA-995DB6FEC882}"/>
              </a:ext>
            </a:extLst>
          </p:cNvPr>
          <p:cNvSpPr/>
          <p:nvPr/>
        </p:nvSpPr>
        <p:spPr>
          <a:xfrm>
            <a:off x="6061200" y="3766470"/>
            <a:ext cx="2656205" cy="0"/>
          </a:xfrm>
          <a:custGeom>
            <a:avLst/>
            <a:gdLst/>
            <a:ahLst/>
            <a:cxnLst/>
            <a:rect l="l" t="t" r="r" b="b"/>
            <a:pathLst>
              <a:path w="2656204">
                <a:moveTo>
                  <a:pt x="0" y="0"/>
                </a:moveTo>
                <a:lnTo>
                  <a:pt x="2656001" y="0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944EB87E-F19B-6386-0B25-6247DB8D87CD}"/>
              </a:ext>
            </a:extLst>
          </p:cNvPr>
          <p:cNvSpPr/>
          <p:nvPr/>
        </p:nvSpPr>
        <p:spPr>
          <a:xfrm>
            <a:off x="10028638" y="3773026"/>
            <a:ext cx="2656205" cy="0"/>
          </a:xfrm>
          <a:custGeom>
            <a:avLst/>
            <a:gdLst/>
            <a:ahLst/>
            <a:cxnLst/>
            <a:rect l="l" t="t" r="r" b="b"/>
            <a:pathLst>
              <a:path w="2656204">
                <a:moveTo>
                  <a:pt x="0" y="0"/>
                </a:moveTo>
                <a:lnTo>
                  <a:pt x="2656001" y="0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14B3E0CA-2DB8-D6FC-D404-CFACCFD2008C}"/>
              </a:ext>
            </a:extLst>
          </p:cNvPr>
          <p:cNvSpPr/>
          <p:nvPr/>
        </p:nvSpPr>
        <p:spPr>
          <a:xfrm>
            <a:off x="13944600" y="5288484"/>
            <a:ext cx="2656205" cy="0"/>
          </a:xfrm>
          <a:custGeom>
            <a:avLst/>
            <a:gdLst/>
            <a:ahLst/>
            <a:cxnLst/>
            <a:rect l="l" t="t" r="r" b="b"/>
            <a:pathLst>
              <a:path w="2656205">
                <a:moveTo>
                  <a:pt x="0" y="0"/>
                </a:moveTo>
                <a:lnTo>
                  <a:pt x="2656001" y="0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C61634FE-63E5-053B-0C9C-2AB4E634A907}"/>
              </a:ext>
            </a:extLst>
          </p:cNvPr>
          <p:cNvSpPr/>
          <p:nvPr/>
        </p:nvSpPr>
        <p:spPr>
          <a:xfrm>
            <a:off x="2878800" y="7347434"/>
            <a:ext cx="2656205" cy="0"/>
          </a:xfrm>
          <a:custGeom>
            <a:avLst/>
            <a:gdLst/>
            <a:ahLst/>
            <a:cxnLst/>
            <a:rect l="l" t="t" r="r" b="b"/>
            <a:pathLst>
              <a:path w="2656205">
                <a:moveTo>
                  <a:pt x="0" y="0"/>
                </a:moveTo>
                <a:lnTo>
                  <a:pt x="2656001" y="0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04EA6761-271C-2CE9-16E0-1F067E3AFC24}"/>
              </a:ext>
            </a:extLst>
          </p:cNvPr>
          <p:cNvSpPr/>
          <p:nvPr/>
        </p:nvSpPr>
        <p:spPr>
          <a:xfrm>
            <a:off x="6061200" y="7347434"/>
            <a:ext cx="2649855" cy="0"/>
          </a:xfrm>
          <a:custGeom>
            <a:avLst/>
            <a:gdLst/>
            <a:ahLst/>
            <a:cxnLst/>
            <a:rect l="l" t="t" r="r" b="b"/>
            <a:pathLst>
              <a:path w="2649854">
                <a:moveTo>
                  <a:pt x="0" y="0"/>
                </a:moveTo>
                <a:lnTo>
                  <a:pt x="2649601" y="0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394486ED-27CE-D6F2-4B0D-4AC681CAD95D}"/>
              </a:ext>
            </a:extLst>
          </p:cNvPr>
          <p:cNvSpPr/>
          <p:nvPr/>
        </p:nvSpPr>
        <p:spPr>
          <a:xfrm>
            <a:off x="10016937" y="7502492"/>
            <a:ext cx="2656205" cy="0"/>
          </a:xfrm>
          <a:custGeom>
            <a:avLst/>
            <a:gdLst/>
            <a:ahLst/>
            <a:cxnLst/>
            <a:rect l="l" t="t" r="r" b="b"/>
            <a:pathLst>
              <a:path w="2656204">
                <a:moveTo>
                  <a:pt x="0" y="0"/>
                </a:moveTo>
                <a:lnTo>
                  <a:pt x="2656001" y="0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E87CD283-E5A9-111F-1E63-A1158EC6BC19}"/>
              </a:ext>
            </a:extLst>
          </p:cNvPr>
          <p:cNvSpPr/>
          <p:nvPr/>
        </p:nvSpPr>
        <p:spPr>
          <a:xfrm>
            <a:off x="14058013" y="7502492"/>
            <a:ext cx="2649855" cy="0"/>
          </a:xfrm>
          <a:custGeom>
            <a:avLst/>
            <a:gdLst/>
            <a:ahLst/>
            <a:cxnLst/>
            <a:rect l="l" t="t" r="r" b="b"/>
            <a:pathLst>
              <a:path w="2649855">
                <a:moveTo>
                  <a:pt x="0" y="0"/>
                </a:moveTo>
                <a:lnTo>
                  <a:pt x="2649601" y="0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F6CBCABD-D959-971D-6DBF-96BC165CF430}"/>
              </a:ext>
            </a:extLst>
          </p:cNvPr>
          <p:cNvSpPr/>
          <p:nvPr/>
        </p:nvSpPr>
        <p:spPr>
          <a:xfrm>
            <a:off x="2810822" y="5331053"/>
            <a:ext cx="2656205" cy="0"/>
          </a:xfrm>
          <a:custGeom>
            <a:avLst/>
            <a:gdLst/>
            <a:ahLst/>
            <a:cxnLst/>
            <a:rect l="l" t="t" r="r" b="b"/>
            <a:pathLst>
              <a:path w="2656205">
                <a:moveTo>
                  <a:pt x="0" y="0"/>
                </a:moveTo>
                <a:lnTo>
                  <a:pt x="2656001" y="0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F062DCAF-AC45-D330-4EBE-B8E55E7C3C00}"/>
              </a:ext>
            </a:extLst>
          </p:cNvPr>
          <p:cNvSpPr/>
          <p:nvPr/>
        </p:nvSpPr>
        <p:spPr>
          <a:xfrm>
            <a:off x="5794801" y="1781855"/>
            <a:ext cx="0" cy="3345179"/>
          </a:xfrm>
          <a:custGeom>
            <a:avLst/>
            <a:gdLst/>
            <a:ahLst/>
            <a:cxnLst/>
            <a:rect l="l" t="t" r="r" b="b"/>
            <a:pathLst>
              <a:path h="3345179">
                <a:moveTo>
                  <a:pt x="0" y="0"/>
                </a:moveTo>
                <a:lnTo>
                  <a:pt x="0" y="3345141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8C61F261-78D7-F5BE-8A76-0699F1D28ADA}"/>
              </a:ext>
            </a:extLst>
          </p:cNvPr>
          <p:cNvSpPr/>
          <p:nvPr/>
        </p:nvSpPr>
        <p:spPr>
          <a:xfrm>
            <a:off x="5794801" y="5453688"/>
            <a:ext cx="0" cy="1720850"/>
          </a:xfrm>
          <a:custGeom>
            <a:avLst/>
            <a:gdLst/>
            <a:ahLst/>
            <a:cxnLst/>
            <a:rect l="l" t="t" r="r" b="b"/>
            <a:pathLst>
              <a:path h="1720850">
                <a:moveTo>
                  <a:pt x="0" y="0"/>
                </a:moveTo>
                <a:lnTo>
                  <a:pt x="0" y="1720824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9F5DAE18-1B37-33EE-C7B3-52CCCC429054}"/>
              </a:ext>
            </a:extLst>
          </p:cNvPr>
          <p:cNvSpPr/>
          <p:nvPr/>
        </p:nvSpPr>
        <p:spPr>
          <a:xfrm>
            <a:off x="5794801" y="7502492"/>
            <a:ext cx="0" cy="1579880"/>
          </a:xfrm>
          <a:custGeom>
            <a:avLst/>
            <a:gdLst/>
            <a:ahLst/>
            <a:cxnLst/>
            <a:rect l="l" t="t" r="r" b="b"/>
            <a:pathLst>
              <a:path h="1579879">
                <a:moveTo>
                  <a:pt x="0" y="0"/>
                </a:moveTo>
                <a:lnTo>
                  <a:pt x="0" y="1579841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0B492B67-919A-C899-1F04-44831FDB95ED}"/>
              </a:ext>
            </a:extLst>
          </p:cNvPr>
          <p:cNvSpPr/>
          <p:nvPr/>
        </p:nvSpPr>
        <p:spPr>
          <a:xfrm>
            <a:off x="13060736" y="1781855"/>
            <a:ext cx="0" cy="3345179"/>
          </a:xfrm>
          <a:custGeom>
            <a:avLst/>
            <a:gdLst/>
            <a:ahLst/>
            <a:cxnLst/>
            <a:rect l="l" t="t" r="r" b="b"/>
            <a:pathLst>
              <a:path h="3345179">
                <a:moveTo>
                  <a:pt x="0" y="0"/>
                </a:moveTo>
                <a:lnTo>
                  <a:pt x="0" y="3345141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8405342C-C3B9-7239-BCA7-3BA794A05597}"/>
              </a:ext>
            </a:extLst>
          </p:cNvPr>
          <p:cNvSpPr/>
          <p:nvPr/>
        </p:nvSpPr>
        <p:spPr>
          <a:xfrm>
            <a:off x="13060736" y="5454908"/>
            <a:ext cx="0" cy="1791970"/>
          </a:xfrm>
          <a:custGeom>
            <a:avLst/>
            <a:gdLst/>
            <a:ahLst/>
            <a:cxnLst/>
            <a:rect l="l" t="t" r="r" b="b"/>
            <a:pathLst>
              <a:path h="1791970">
                <a:moveTo>
                  <a:pt x="0" y="0"/>
                </a:moveTo>
                <a:lnTo>
                  <a:pt x="0" y="1791601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99C3DA90-5045-B164-64FA-20CF91EFC3BC}"/>
              </a:ext>
            </a:extLst>
          </p:cNvPr>
          <p:cNvSpPr/>
          <p:nvPr/>
        </p:nvSpPr>
        <p:spPr>
          <a:xfrm>
            <a:off x="13060736" y="7886700"/>
            <a:ext cx="0" cy="1579880"/>
          </a:xfrm>
          <a:custGeom>
            <a:avLst/>
            <a:gdLst/>
            <a:ahLst/>
            <a:cxnLst/>
            <a:rect l="l" t="t" r="r" b="b"/>
            <a:pathLst>
              <a:path h="1579879">
                <a:moveTo>
                  <a:pt x="0" y="0"/>
                </a:moveTo>
                <a:lnTo>
                  <a:pt x="0" y="1579841"/>
                </a:lnTo>
              </a:path>
            </a:pathLst>
          </a:cu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48A12F13-94EC-4194-B330-AF03E701D5DF}"/>
              </a:ext>
            </a:extLst>
          </p:cNvPr>
          <p:cNvSpPr txBox="1"/>
          <p:nvPr/>
        </p:nvSpPr>
        <p:spPr>
          <a:xfrm>
            <a:off x="3647062" y="8968477"/>
            <a:ext cx="13059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b="1" dirty="0">
                <a:latin typeface="Arial" panose="020B0604020202020204" pitchFamily="34" charset="0"/>
                <a:cs typeface="Trebuchet MS"/>
              </a:rPr>
              <a:t>De salariés</a:t>
            </a:r>
            <a:endParaRPr dirty="0">
              <a:latin typeface="Arial" panose="020B0604020202020204" pitchFamily="34" charset="0"/>
              <a:cs typeface="Trebuchet MS"/>
            </a:endParaRPr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8E61FBFE-672B-0333-F946-E7881B6B887A}"/>
              </a:ext>
            </a:extLst>
          </p:cNvPr>
          <p:cNvSpPr txBox="1"/>
          <p:nvPr/>
        </p:nvSpPr>
        <p:spPr>
          <a:xfrm>
            <a:off x="2943477" y="6719354"/>
            <a:ext cx="257472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b="1" dirty="0">
                <a:latin typeface="Arial" panose="020B0604020202020204" pitchFamily="34" charset="0"/>
                <a:cs typeface="Trebuchet MS"/>
              </a:rPr>
              <a:t>D’experts-comptables</a:t>
            </a:r>
            <a:endParaRPr dirty="0">
              <a:latin typeface="Arial" panose="020B0604020202020204" pitchFamily="34" charset="0"/>
              <a:cs typeface="Trebuchet MS"/>
            </a:endParaRPr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B8A2A8D4-FFD3-70C7-9FC1-B3F0331C0BB0}"/>
              </a:ext>
            </a:extLst>
          </p:cNvPr>
          <p:cNvSpPr txBox="1"/>
          <p:nvPr/>
        </p:nvSpPr>
        <p:spPr>
          <a:xfrm>
            <a:off x="354268" y="6024355"/>
            <a:ext cx="26562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b="1" dirty="0">
                <a:solidFill>
                  <a:srgbClr val="151F53"/>
                </a:solidFill>
                <a:latin typeface="Arial" panose="020B0604020202020204" pitchFamily="34" charset="0"/>
                <a:cs typeface="Trebuchet MS"/>
              </a:rPr>
              <a:t>Entre 2015 et 2025</a:t>
            </a:r>
            <a:endParaRPr dirty="0">
              <a:latin typeface="Arial" panose="020B0604020202020204" pitchFamily="34" charset="0"/>
              <a:cs typeface="Trebuchet MS"/>
            </a:endParaRPr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id="{320E8C34-211B-E15E-C281-D5E0B9112404}"/>
              </a:ext>
            </a:extLst>
          </p:cNvPr>
          <p:cNvSpPr txBox="1"/>
          <p:nvPr/>
        </p:nvSpPr>
        <p:spPr>
          <a:xfrm>
            <a:off x="863765" y="1578473"/>
            <a:ext cx="3613872" cy="84067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62585" marR="5080" indent="-350520">
              <a:lnSpc>
                <a:spcPct val="150000"/>
              </a:lnSpc>
              <a:spcBef>
                <a:spcPts val="240"/>
              </a:spcBef>
            </a:pPr>
            <a:r>
              <a:rPr b="1" spc="75" dirty="0">
                <a:solidFill>
                  <a:srgbClr val="CC0001"/>
                </a:solidFill>
                <a:latin typeface="Arial" panose="020B0604020202020204" pitchFamily="34" charset="0"/>
                <a:cs typeface="Trebuchet MS"/>
              </a:rPr>
              <a:t>N</a:t>
            </a:r>
            <a:r>
              <a:rPr lang="fr-FR" b="1" spc="75" dirty="0">
                <a:solidFill>
                  <a:srgbClr val="CC0001"/>
                </a:solidFill>
                <a:latin typeface="Arial" panose="020B0604020202020204" pitchFamily="34" charset="0"/>
                <a:cs typeface="Trebuchet MS"/>
              </a:rPr>
              <a:t>ombre d’experts-comptables</a:t>
            </a:r>
            <a:r>
              <a:rPr lang="fr-FR" b="1" spc="45" dirty="0">
                <a:solidFill>
                  <a:srgbClr val="CC0001"/>
                </a:solidFill>
                <a:latin typeface="Arial" panose="020B0604020202020204" pitchFamily="34" charset="0"/>
                <a:cs typeface="Trebuchet MS"/>
              </a:rPr>
              <a:t> </a:t>
            </a:r>
          </a:p>
          <a:p>
            <a:pPr marL="362585" marR="5080" indent="-350520">
              <a:lnSpc>
                <a:spcPct val="150000"/>
              </a:lnSpc>
              <a:spcBef>
                <a:spcPts val="240"/>
              </a:spcBef>
            </a:pPr>
            <a:r>
              <a:rPr lang="fr-FR" spc="45" dirty="0">
                <a:latin typeface="Arial" panose="020B0604020202020204" pitchFamily="34" charset="0"/>
                <a:cs typeface="Trebuchet MS"/>
              </a:rPr>
              <a:t>e</a:t>
            </a:r>
            <a:r>
              <a:rPr lang="fr-FR" spc="10" dirty="0">
                <a:latin typeface="Arial" panose="020B0604020202020204" pitchFamily="34" charset="0"/>
                <a:cs typeface="Trebuchet MS"/>
              </a:rPr>
              <a:t>n</a:t>
            </a:r>
            <a:r>
              <a:rPr lang="fr-FR" spc="10" dirty="0">
                <a:solidFill>
                  <a:srgbClr val="151F53"/>
                </a:solidFill>
                <a:latin typeface="Arial" panose="020B0604020202020204" pitchFamily="34" charset="0"/>
                <a:cs typeface="Trebuchet MS"/>
              </a:rPr>
              <a:t> France depuis </a:t>
            </a:r>
            <a:r>
              <a:rPr spc="-20" dirty="0">
                <a:solidFill>
                  <a:srgbClr val="151F53"/>
                </a:solidFill>
                <a:latin typeface="Arial" panose="020B0604020202020204" pitchFamily="34" charset="0"/>
                <a:cs typeface="Trebuchet MS"/>
              </a:rPr>
              <a:t>1945</a:t>
            </a:r>
            <a:endParaRPr dirty="0">
              <a:latin typeface="Arial" panose="020B0604020202020204" pitchFamily="34" charset="0"/>
              <a:cs typeface="Trebuchet MS"/>
            </a:endParaRPr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07DA6763-57DC-EAE8-8D76-465A984DBFE1}"/>
              </a:ext>
            </a:extLst>
          </p:cNvPr>
          <p:cNvSpPr txBox="1"/>
          <p:nvPr/>
        </p:nvSpPr>
        <p:spPr>
          <a:xfrm>
            <a:off x="13590746" y="2212484"/>
            <a:ext cx="3476061" cy="7489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pc="75" dirty="0">
                <a:latin typeface="Arial" panose="020B0604020202020204" pitchFamily="34" charset="0"/>
                <a:cs typeface="Trebuchet MS"/>
              </a:rPr>
              <a:t>D</a:t>
            </a:r>
            <a:r>
              <a:rPr lang="fr-FR" spc="75" dirty="0">
                <a:latin typeface="Arial" panose="020B0604020202020204" pitchFamily="34" charset="0"/>
                <a:cs typeface="Trebuchet MS"/>
              </a:rPr>
              <a:t>es experts-comptables sont âgés de 50 ans et + en 2024</a:t>
            </a:r>
            <a:endParaRPr lang="fr-FR" dirty="0">
              <a:latin typeface="Arial" panose="020B060402020202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100" dirty="0">
              <a:latin typeface="Arial" panose="020B0604020202020204" pitchFamily="34" charset="0"/>
              <a:cs typeface="Trebuchet MS"/>
            </a:endParaRPr>
          </a:p>
        </p:txBody>
      </p:sp>
      <p:grpSp>
        <p:nvGrpSpPr>
          <p:cNvPr id="73" name="object 73">
            <a:extLst>
              <a:ext uri="{FF2B5EF4-FFF2-40B4-BE49-F238E27FC236}">
                <a16:creationId xmlns:a16="http://schemas.microsoft.com/office/drawing/2014/main" id="{5CF229A2-6F12-3C14-01D2-8839E072C9BB}"/>
              </a:ext>
            </a:extLst>
          </p:cNvPr>
          <p:cNvGrpSpPr/>
          <p:nvPr/>
        </p:nvGrpSpPr>
        <p:grpSpPr>
          <a:xfrm>
            <a:off x="13971274" y="3580043"/>
            <a:ext cx="152400" cy="191770"/>
            <a:chOff x="10975374" y="3389531"/>
            <a:chExt cx="152400" cy="191770"/>
          </a:xfrm>
        </p:grpSpPr>
        <p:sp>
          <p:nvSpPr>
            <p:cNvPr id="74" name="object 74">
              <a:extLst>
                <a:ext uri="{FF2B5EF4-FFF2-40B4-BE49-F238E27FC236}">
                  <a16:creationId xmlns:a16="http://schemas.microsoft.com/office/drawing/2014/main" id="{9406712C-C8AD-85C1-4794-D52652499294}"/>
                </a:ext>
              </a:extLst>
            </p:cNvPr>
            <p:cNvSpPr/>
            <p:nvPr/>
          </p:nvSpPr>
          <p:spPr>
            <a:xfrm>
              <a:off x="11064657" y="3394928"/>
              <a:ext cx="57785" cy="73660"/>
            </a:xfrm>
            <a:custGeom>
              <a:avLst/>
              <a:gdLst/>
              <a:ahLst/>
              <a:cxnLst/>
              <a:rect l="l" t="t" r="r" b="b"/>
              <a:pathLst>
                <a:path w="57784" h="73660">
                  <a:moveTo>
                    <a:pt x="57429" y="0"/>
                  </a:moveTo>
                  <a:lnTo>
                    <a:pt x="0" y="73494"/>
                  </a:lnTo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5" name="object 75">
              <a:extLst>
                <a:ext uri="{FF2B5EF4-FFF2-40B4-BE49-F238E27FC236}">
                  <a16:creationId xmlns:a16="http://schemas.microsoft.com/office/drawing/2014/main" id="{D939D79B-5443-76C7-20AA-6C522F1414D3}"/>
                </a:ext>
              </a:extLst>
            </p:cNvPr>
            <p:cNvSpPr/>
            <p:nvPr/>
          </p:nvSpPr>
          <p:spPr>
            <a:xfrm>
              <a:off x="10980771" y="3502298"/>
              <a:ext cx="57785" cy="73660"/>
            </a:xfrm>
            <a:custGeom>
              <a:avLst/>
              <a:gdLst/>
              <a:ahLst/>
              <a:cxnLst/>
              <a:rect l="l" t="t" r="r" b="b"/>
              <a:pathLst>
                <a:path w="57784" h="73660">
                  <a:moveTo>
                    <a:pt x="57429" y="0"/>
                  </a:moveTo>
                  <a:lnTo>
                    <a:pt x="0" y="73494"/>
                  </a:lnTo>
                </a:path>
              </a:pathLst>
            </a:custGeom>
            <a:ln w="107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76" name="object 76">
            <a:extLst>
              <a:ext uri="{FF2B5EF4-FFF2-40B4-BE49-F238E27FC236}">
                <a16:creationId xmlns:a16="http://schemas.microsoft.com/office/drawing/2014/main" id="{ECF9B3D4-7273-3FCB-721B-245F3737B8D7}"/>
              </a:ext>
            </a:extLst>
          </p:cNvPr>
          <p:cNvSpPr txBox="1"/>
          <p:nvPr/>
        </p:nvSpPr>
        <p:spPr>
          <a:xfrm>
            <a:off x="13335000" y="2787544"/>
            <a:ext cx="3885995" cy="2325637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975"/>
              </a:spcBef>
            </a:pPr>
            <a:r>
              <a:rPr sz="3200" b="1" spc="-25" dirty="0">
                <a:latin typeface="Arial" panose="020B0604020202020204" pitchFamily="34" charset="0"/>
                <a:cs typeface="Lucida Sans"/>
              </a:rPr>
              <a:t>8</a:t>
            </a:r>
            <a:r>
              <a:rPr sz="3200" b="1" spc="-25" dirty="0">
                <a:latin typeface="Arial" panose="020B0604020202020204" pitchFamily="34" charset="0"/>
                <a:cs typeface="Trebuchet MS"/>
              </a:rPr>
              <a:t>%</a:t>
            </a:r>
            <a:r>
              <a:rPr lang="fr-FR" sz="3200" b="1" spc="-25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PLUS</a:t>
            </a:r>
            <a:r>
              <a:rPr sz="1400" b="1" spc="10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DE</a:t>
            </a:r>
            <a:r>
              <a:rPr sz="1400" b="1" spc="5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65</a:t>
            </a:r>
            <a:r>
              <a:rPr sz="1400" b="1" spc="5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spc="30" dirty="0">
                <a:latin typeface="Arial" panose="020B0604020202020204" pitchFamily="34" charset="0"/>
                <a:cs typeface="Trebuchet MS"/>
              </a:rPr>
              <a:t>ANS</a:t>
            </a:r>
            <a:endParaRPr sz="1400" b="1" dirty="0">
              <a:latin typeface="Arial" panose="020B0604020202020204" pitchFamily="34" charset="0"/>
              <a:cs typeface="Trebuchet MS"/>
            </a:endParaRPr>
          </a:p>
          <a:p>
            <a:pPr marL="4445" algn="ctr">
              <a:lnSpc>
                <a:spcPct val="100000"/>
              </a:lnSpc>
              <a:spcBef>
                <a:spcPts val="500"/>
              </a:spcBef>
            </a:pPr>
            <a:r>
              <a:rPr sz="3200" b="1" spc="-100" dirty="0">
                <a:latin typeface="Arial" panose="020B0604020202020204" pitchFamily="34" charset="0"/>
                <a:cs typeface="Lucida Sans"/>
              </a:rPr>
              <a:t>42</a:t>
            </a:r>
            <a:r>
              <a:rPr sz="3200" b="1" spc="-295" dirty="0">
                <a:latin typeface="Arial" panose="020B0604020202020204" pitchFamily="34" charset="0"/>
                <a:cs typeface="Lucida Sans"/>
              </a:rPr>
              <a:t> </a:t>
            </a:r>
            <a:r>
              <a:rPr sz="3200" b="1" spc="-60" dirty="0">
                <a:latin typeface="Arial" panose="020B0604020202020204" pitchFamily="34" charset="0"/>
                <a:cs typeface="Trebuchet MS"/>
              </a:rPr>
              <a:t>%</a:t>
            </a:r>
            <a:r>
              <a:rPr lang="fr-FR" sz="3200" b="1" spc="-60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DE</a:t>
            </a:r>
            <a:r>
              <a:rPr sz="1400" b="1" spc="-35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50</a:t>
            </a:r>
            <a:r>
              <a:rPr sz="1400" b="1" spc="-35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À</a:t>
            </a:r>
            <a:r>
              <a:rPr sz="1400" b="1" spc="-35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65</a:t>
            </a:r>
            <a:r>
              <a:rPr sz="1400" b="1" spc="-30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spc="30" dirty="0">
                <a:latin typeface="Arial" panose="020B0604020202020204" pitchFamily="34" charset="0"/>
                <a:cs typeface="Trebuchet MS"/>
              </a:rPr>
              <a:t>ANS</a:t>
            </a:r>
            <a:endParaRPr sz="1400" b="1" dirty="0">
              <a:latin typeface="Arial" panose="020B0604020202020204" pitchFamily="34" charset="0"/>
              <a:cs typeface="Trebuchet MS"/>
            </a:endParaRPr>
          </a:p>
          <a:p>
            <a:pPr marL="4445" algn="ctr">
              <a:lnSpc>
                <a:spcPct val="100000"/>
              </a:lnSpc>
              <a:spcBef>
                <a:spcPts val="595"/>
              </a:spcBef>
            </a:pPr>
            <a:r>
              <a:rPr sz="3200" b="1" spc="-100" dirty="0">
                <a:latin typeface="Arial" panose="020B0604020202020204" pitchFamily="34" charset="0"/>
                <a:cs typeface="Lucida Sans"/>
              </a:rPr>
              <a:t>29</a:t>
            </a:r>
            <a:r>
              <a:rPr sz="3200" b="1" spc="-295" dirty="0">
                <a:latin typeface="Arial" panose="020B0604020202020204" pitchFamily="34" charset="0"/>
                <a:cs typeface="Lucida Sans"/>
              </a:rPr>
              <a:t> </a:t>
            </a:r>
            <a:r>
              <a:rPr sz="3200" b="1" spc="-60" dirty="0">
                <a:latin typeface="Arial" panose="020B0604020202020204" pitchFamily="34" charset="0"/>
                <a:cs typeface="Trebuchet MS"/>
              </a:rPr>
              <a:t>%</a:t>
            </a:r>
            <a:r>
              <a:rPr lang="fr-FR" sz="3200" b="1" spc="-60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DE</a:t>
            </a:r>
            <a:r>
              <a:rPr sz="1400" b="1" spc="-35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40</a:t>
            </a:r>
            <a:r>
              <a:rPr sz="1400" b="1" spc="-35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À</a:t>
            </a:r>
            <a:r>
              <a:rPr sz="1400" b="1" spc="-35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49</a:t>
            </a:r>
            <a:r>
              <a:rPr sz="1400" b="1" spc="-30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spc="30" dirty="0">
                <a:latin typeface="Arial" panose="020B0604020202020204" pitchFamily="34" charset="0"/>
                <a:cs typeface="Trebuchet MS"/>
              </a:rPr>
              <a:t>ANS</a:t>
            </a:r>
            <a:endParaRPr sz="1400" b="1" dirty="0">
              <a:latin typeface="Arial" panose="020B0604020202020204" pitchFamily="34" charset="0"/>
              <a:cs typeface="Trebuchet MS"/>
            </a:endParaRPr>
          </a:p>
          <a:p>
            <a:pPr marL="4445" algn="ctr">
              <a:lnSpc>
                <a:spcPct val="100000"/>
              </a:lnSpc>
              <a:spcBef>
                <a:spcPts val="715"/>
              </a:spcBef>
            </a:pPr>
            <a:r>
              <a:rPr sz="3200" b="1" spc="-100" dirty="0">
                <a:latin typeface="Arial" panose="020B0604020202020204" pitchFamily="34" charset="0"/>
                <a:cs typeface="Lucida Sans"/>
              </a:rPr>
              <a:t>21</a:t>
            </a:r>
            <a:r>
              <a:rPr sz="3200" b="1" spc="-295" dirty="0">
                <a:latin typeface="Arial" panose="020B0604020202020204" pitchFamily="34" charset="0"/>
                <a:cs typeface="Lucida Sans"/>
              </a:rPr>
              <a:t> </a:t>
            </a:r>
            <a:r>
              <a:rPr sz="3200" b="1" spc="-60" dirty="0">
                <a:latin typeface="Arial" panose="020B0604020202020204" pitchFamily="34" charset="0"/>
                <a:cs typeface="Trebuchet MS"/>
              </a:rPr>
              <a:t>%</a:t>
            </a:r>
            <a:r>
              <a:rPr lang="fr-FR" sz="3200" b="1" spc="-60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DE</a:t>
            </a:r>
            <a:r>
              <a:rPr sz="1400" b="1" spc="-35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30</a:t>
            </a:r>
            <a:r>
              <a:rPr sz="1400" b="1" spc="-35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À</a:t>
            </a:r>
            <a:r>
              <a:rPr sz="1400" b="1" spc="-35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39</a:t>
            </a:r>
            <a:r>
              <a:rPr sz="1400" b="1" spc="-30" dirty="0">
                <a:latin typeface="Arial" panose="020B0604020202020204" pitchFamily="34" charset="0"/>
                <a:cs typeface="Trebuchet MS"/>
              </a:rPr>
              <a:t> </a:t>
            </a:r>
            <a:r>
              <a:rPr sz="1400" b="1" spc="30" dirty="0">
                <a:latin typeface="Arial" panose="020B0604020202020204" pitchFamily="34" charset="0"/>
                <a:cs typeface="Trebuchet MS"/>
              </a:rPr>
              <a:t>ANS</a:t>
            </a:r>
            <a:endParaRPr sz="1400" b="1" dirty="0">
              <a:latin typeface="Arial" panose="020B0604020202020204" pitchFamily="34" charset="0"/>
              <a:cs typeface="Trebuchet MS"/>
            </a:endParaRPr>
          </a:p>
        </p:txBody>
      </p:sp>
      <p:sp>
        <p:nvSpPr>
          <p:cNvPr id="77" name="object 77">
            <a:extLst>
              <a:ext uri="{FF2B5EF4-FFF2-40B4-BE49-F238E27FC236}">
                <a16:creationId xmlns:a16="http://schemas.microsoft.com/office/drawing/2014/main" id="{EA7DA334-6CE4-0CB9-83B3-838ED0646164}"/>
              </a:ext>
            </a:extLst>
          </p:cNvPr>
          <p:cNvSpPr txBox="1"/>
          <p:nvPr/>
        </p:nvSpPr>
        <p:spPr>
          <a:xfrm>
            <a:off x="2665575" y="3751840"/>
            <a:ext cx="264175" cy="5626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sz="1800" b="1" spc="-75" dirty="0">
                <a:solidFill>
                  <a:srgbClr val="E72D17"/>
                </a:solidFill>
                <a:latin typeface="Arial" panose="020B0604020202020204" pitchFamily="34" charset="0"/>
                <a:cs typeface="Lucida Sans"/>
              </a:rPr>
              <a:t>1530</a:t>
            </a:r>
            <a:endParaRPr sz="1800" b="1" dirty="0">
              <a:solidFill>
                <a:srgbClr val="E72D17"/>
              </a:solidFill>
              <a:latin typeface="Arial" panose="020B0604020202020204" pitchFamily="34" charset="0"/>
              <a:cs typeface="Lucida Sans"/>
            </a:endParaRPr>
          </a:p>
        </p:txBody>
      </p:sp>
      <p:sp>
        <p:nvSpPr>
          <p:cNvPr id="78" name="object 78">
            <a:extLst>
              <a:ext uri="{FF2B5EF4-FFF2-40B4-BE49-F238E27FC236}">
                <a16:creationId xmlns:a16="http://schemas.microsoft.com/office/drawing/2014/main" id="{C1373F5C-A53D-36D9-B381-2E0D7CBE0318}"/>
              </a:ext>
            </a:extLst>
          </p:cNvPr>
          <p:cNvSpPr txBox="1"/>
          <p:nvPr/>
        </p:nvSpPr>
        <p:spPr>
          <a:xfrm>
            <a:off x="3201508" y="3642622"/>
            <a:ext cx="264175" cy="5626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sz="1800" b="1" spc="-75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4009</a:t>
            </a:r>
            <a:endParaRPr sz="1800" b="1" dirty="0">
              <a:solidFill>
                <a:srgbClr val="CC0001"/>
              </a:solidFill>
              <a:latin typeface="Arial" panose="020B0604020202020204" pitchFamily="34" charset="0"/>
              <a:cs typeface="Lucida Sans"/>
            </a:endParaRPr>
          </a:p>
        </p:txBody>
      </p:sp>
      <p:sp>
        <p:nvSpPr>
          <p:cNvPr id="79" name="object 79">
            <a:extLst>
              <a:ext uri="{FF2B5EF4-FFF2-40B4-BE49-F238E27FC236}">
                <a16:creationId xmlns:a16="http://schemas.microsoft.com/office/drawing/2014/main" id="{10C888CF-B398-5213-A914-29033A98A53B}"/>
              </a:ext>
            </a:extLst>
          </p:cNvPr>
          <p:cNvSpPr txBox="1"/>
          <p:nvPr/>
        </p:nvSpPr>
        <p:spPr>
          <a:xfrm>
            <a:off x="3771900" y="3189230"/>
            <a:ext cx="264175" cy="5626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sz="1800" b="1" spc="-75" dirty="0">
                <a:solidFill>
                  <a:srgbClr val="E72D17"/>
                </a:solidFill>
                <a:latin typeface="Arial" panose="020B0604020202020204" pitchFamily="34" charset="0"/>
                <a:cs typeface="Lucida Sans"/>
              </a:rPr>
              <a:t>9683</a:t>
            </a:r>
            <a:endParaRPr sz="1800" b="1" dirty="0">
              <a:solidFill>
                <a:srgbClr val="E72D17"/>
              </a:solidFill>
              <a:latin typeface="Arial" panose="020B0604020202020204" pitchFamily="34" charset="0"/>
              <a:cs typeface="Lucida Sans"/>
            </a:endParaRPr>
          </a:p>
        </p:txBody>
      </p:sp>
      <p:sp>
        <p:nvSpPr>
          <p:cNvPr id="80" name="object 80">
            <a:extLst>
              <a:ext uri="{FF2B5EF4-FFF2-40B4-BE49-F238E27FC236}">
                <a16:creationId xmlns:a16="http://schemas.microsoft.com/office/drawing/2014/main" id="{DE7067B3-1D02-37E0-CB0C-BD3B75EE9A21}"/>
              </a:ext>
            </a:extLst>
          </p:cNvPr>
          <p:cNvSpPr txBox="1"/>
          <p:nvPr/>
        </p:nvSpPr>
        <p:spPr>
          <a:xfrm>
            <a:off x="4305618" y="1804970"/>
            <a:ext cx="264175" cy="14528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sz="1800" b="1" spc="-10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17031</a:t>
            </a:r>
            <a:endParaRPr sz="1800" b="1" dirty="0">
              <a:solidFill>
                <a:srgbClr val="CC0001"/>
              </a:solidFill>
              <a:latin typeface="Arial" panose="020B0604020202020204" pitchFamily="34" charset="0"/>
              <a:cs typeface="Lucida Sans"/>
            </a:endParaRPr>
          </a:p>
        </p:txBody>
      </p:sp>
      <p:sp>
        <p:nvSpPr>
          <p:cNvPr id="81" name="object 81">
            <a:extLst>
              <a:ext uri="{FF2B5EF4-FFF2-40B4-BE49-F238E27FC236}">
                <a16:creationId xmlns:a16="http://schemas.microsoft.com/office/drawing/2014/main" id="{7D0C8272-708B-FFDF-6106-FC27E43B080A}"/>
              </a:ext>
            </a:extLst>
          </p:cNvPr>
          <p:cNvSpPr txBox="1"/>
          <p:nvPr/>
        </p:nvSpPr>
        <p:spPr>
          <a:xfrm>
            <a:off x="2590801" y="4762832"/>
            <a:ext cx="295265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9435" algn="l"/>
                <a:tab pos="1110615" algn="l"/>
                <a:tab pos="1643380" algn="l"/>
                <a:tab pos="2171065" algn="l"/>
              </a:tabLst>
            </a:pPr>
            <a:r>
              <a:rPr sz="1400" b="1" spc="-20" dirty="0">
                <a:latin typeface="Arial" panose="020B0604020202020204" pitchFamily="34" charset="0"/>
                <a:cs typeface="Trebuchet MS"/>
              </a:rPr>
              <a:t>1945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	</a:t>
            </a:r>
            <a:r>
              <a:rPr sz="1400" b="1" spc="-20" dirty="0">
                <a:latin typeface="Arial" panose="020B0604020202020204" pitchFamily="34" charset="0"/>
                <a:cs typeface="Trebuchet MS"/>
              </a:rPr>
              <a:t>1975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	</a:t>
            </a:r>
            <a:r>
              <a:rPr sz="1400" b="1" spc="-20" dirty="0">
                <a:latin typeface="Arial" panose="020B0604020202020204" pitchFamily="34" charset="0"/>
                <a:cs typeface="Trebuchet MS"/>
              </a:rPr>
              <a:t>1990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	</a:t>
            </a:r>
            <a:r>
              <a:rPr sz="1400" b="1" spc="-20" dirty="0">
                <a:latin typeface="Arial" panose="020B0604020202020204" pitchFamily="34" charset="0"/>
                <a:cs typeface="Trebuchet MS"/>
              </a:rPr>
              <a:t>2005</a:t>
            </a:r>
            <a:r>
              <a:rPr sz="1400" b="1" dirty="0">
                <a:latin typeface="Arial" panose="020B0604020202020204" pitchFamily="34" charset="0"/>
                <a:cs typeface="Trebuchet MS"/>
              </a:rPr>
              <a:t>	</a:t>
            </a:r>
            <a:r>
              <a:rPr sz="1400" b="1" spc="-20" dirty="0">
                <a:latin typeface="Arial" panose="020B0604020202020204" pitchFamily="34" charset="0"/>
                <a:cs typeface="Trebuchet MS"/>
              </a:rPr>
              <a:t>2025</a:t>
            </a:r>
            <a:endParaRPr sz="1400" dirty="0">
              <a:latin typeface="Arial" panose="020B0604020202020204" pitchFamily="34" charset="0"/>
              <a:cs typeface="Trebuchet MS"/>
            </a:endParaRPr>
          </a:p>
        </p:txBody>
      </p:sp>
      <p:sp>
        <p:nvSpPr>
          <p:cNvPr id="105" name="object 105">
            <a:extLst>
              <a:ext uri="{FF2B5EF4-FFF2-40B4-BE49-F238E27FC236}">
                <a16:creationId xmlns:a16="http://schemas.microsoft.com/office/drawing/2014/main" id="{EB8C7D33-5216-0195-8015-48A9F1BAB96C}"/>
              </a:ext>
            </a:extLst>
          </p:cNvPr>
          <p:cNvSpPr txBox="1"/>
          <p:nvPr/>
        </p:nvSpPr>
        <p:spPr>
          <a:xfrm>
            <a:off x="3210600" y="5600700"/>
            <a:ext cx="2436406" cy="112530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fr-FR" sz="7200" b="1" spc="-530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+</a:t>
            </a:r>
            <a:r>
              <a:rPr sz="7200" b="1" spc="-530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16</a:t>
            </a:r>
            <a:r>
              <a:rPr lang="fr-FR" sz="7200" b="1" spc="-530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 %</a:t>
            </a:r>
            <a:endParaRPr sz="7200" b="1" dirty="0">
              <a:solidFill>
                <a:srgbClr val="CC0001"/>
              </a:solidFill>
              <a:latin typeface="Arial" panose="020B0604020202020204" pitchFamily="34" charset="0"/>
              <a:cs typeface="Lucida Sans"/>
            </a:endParaRPr>
          </a:p>
        </p:txBody>
      </p:sp>
      <p:sp>
        <p:nvSpPr>
          <p:cNvPr id="111" name="object 111">
            <a:extLst>
              <a:ext uri="{FF2B5EF4-FFF2-40B4-BE49-F238E27FC236}">
                <a16:creationId xmlns:a16="http://schemas.microsoft.com/office/drawing/2014/main" id="{D73D474D-9321-9555-4CE4-B1EA2780AAB9}"/>
              </a:ext>
            </a:extLst>
          </p:cNvPr>
          <p:cNvSpPr txBox="1"/>
          <p:nvPr/>
        </p:nvSpPr>
        <p:spPr>
          <a:xfrm>
            <a:off x="5543457" y="1131832"/>
            <a:ext cx="3871515" cy="260327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573405" marR="571500" algn="ctr">
              <a:lnSpc>
                <a:spcPct val="150000"/>
              </a:lnSpc>
              <a:spcBef>
                <a:spcPts val="240"/>
              </a:spcBef>
            </a:pPr>
            <a:r>
              <a:rPr lang="fr-FR" b="1" spc="75" dirty="0">
                <a:solidFill>
                  <a:srgbClr val="CC0001"/>
                </a:solidFill>
                <a:latin typeface="Arial" panose="020B0604020202020204" pitchFamily="34" charset="0"/>
                <a:cs typeface="Trebuchet MS"/>
              </a:rPr>
              <a:t>Nombre de salariés </a:t>
            </a:r>
            <a:r>
              <a:rPr lang="fr-FR" spc="70" dirty="0">
                <a:latin typeface="Arial" panose="020B0604020202020204" pitchFamily="34" charset="0"/>
                <a:cs typeface="Trebuchet MS"/>
              </a:rPr>
              <a:t>dans les sociétés d’expertise comptable en 2023</a:t>
            </a:r>
            <a:endParaRPr lang="fr-FR" dirty="0">
              <a:latin typeface="Arial" panose="020B0604020202020204" pitchFamily="34" charset="0"/>
              <a:cs typeface="Trebuchet MS"/>
            </a:endParaRPr>
          </a:p>
          <a:p>
            <a:pPr marR="17780" algn="ctr">
              <a:lnSpc>
                <a:spcPts val="7075"/>
              </a:lnSpc>
            </a:pPr>
            <a:r>
              <a:rPr sz="6000" b="1" spc="-425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19</a:t>
            </a:r>
            <a:r>
              <a:rPr sz="6000" b="1" spc="110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0</a:t>
            </a:r>
            <a:r>
              <a:rPr sz="6000" b="1" spc="-425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000</a:t>
            </a:r>
            <a:endParaRPr sz="6000" b="1" dirty="0">
              <a:solidFill>
                <a:srgbClr val="CC0001"/>
              </a:solidFill>
              <a:latin typeface="Arial" panose="020B0604020202020204" pitchFamily="34" charset="0"/>
              <a:cs typeface="Lucida Sans"/>
            </a:endParaRPr>
          </a:p>
        </p:txBody>
      </p:sp>
      <p:sp>
        <p:nvSpPr>
          <p:cNvPr id="112" name="object 112">
            <a:extLst>
              <a:ext uri="{FF2B5EF4-FFF2-40B4-BE49-F238E27FC236}">
                <a16:creationId xmlns:a16="http://schemas.microsoft.com/office/drawing/2014/main" id="{CD4E26B8-2B4C-CEEC-C0F3-405B4D827CAE}"/>
              </a:ext>
            </a:extLst>
          </p:cNvPr>
          <p:cNvSpPr txBox="1"/>
          <p:nvPr/>
        </p:nvSpPr>
        <p:spPr>
          <a:xfrm>
            <a:off x="10028638" y="1330314"/>
            <a:ext cx="2647315" cy="234166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50495" marR="123189" indent="-1270" algn="ctr">
              <a:lnSpc>
                <a:spcPct val="150000"/>
              </a:lnSpc>
              <a:spcBef>
                <a:spcPts val="240"/>
              </a:spcBef>
            </a:pPr>
            <a:r>
              <a:rPr b="1" spc="75" dirty="0">
                <a:solidFill>
                  <a:srgbClr val="CC0001"/>
                </a:solidFill>
                <a:latin typeface="Arial" panose="020B0604020202020204" pitchFamily="34" charset="0"/>
                <a:cs typeface="Trebuchet MS"/>
              </a:rPr>
              <a:t>N</a:t>
            </a:r>
            <a:r>
              <a:rPr lang="fr-FR" b="1" spc="75" dirty="0">
                <a:solidFill>
                  <a:srgbClr val="CC0001"/>
                </a:solidFill>
                <a:latin typeface="Arial" panose="020B0604020202020204" pitchFamily="34" charset="0"/>
                <a:cs typeface="Trebuchet MS"/>
              </a:rPr>
              <a:t>ombre de sociétés</a:t>
            </a:r>
            <a:r>
              <a:rPr b="1" spc="60" dirty="0">
                <a:solidFill>
                  <a:srgbClr val="CC0001"/>
                </a:solidFill>
                <a:latin typeface="Arial" panose="020B0604020202020204" pitchFamily="34" charset="0"/>
                <a:cs typeface="Trebuchet MS"/>
              </a:rPr>
              <a:t> </a:t>
            </a:r>
            <a:r>
              <a:rPr lang="fr-FR" spc="30" dirty="0">
                <a:latin typeface="Arial" panose="020B0604020202020204" pitchFamily="34" charset="0"/>
                <a:cs typeface="Trebuchet MS"/>
              </a:rPr>
              <a:t>d’expertise comptable en 2025</a:t>
            </a:r>
            <a:endParaRPr dirty="0">
              <a:latin typeface="Arial" panose="020B0604020202020204" pitchFamily="34" charset="0"/>
              <a:cs typeface="Trebuchet MS"/>
            </a:endParaRPr>
          </a:p>
          <a:p>
            <a:pPr marR="24130" algn="ctr">
              <a:lnSpc>
                <a:spcPts val="8340"/>
              </a:lnSpc>
            </a:pPr>
            <a:r>
              <a:rPr sz="7000" b="1" spc="-505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2</a:t>
            </a:r>
            <a:r>
              <a:rPr sz="7000" b="1" spc="125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0</a:t>
            </a:r>
            <a:r>
              <a:rPr sz="7000" b="1" spc="-505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860</a:t>
            </a:r>
            <a:endParaRPr sz="7000" b="1" dirty="0">
              <a:solidFill>
                <a:srgbClr val="CC0001"/>
              </a:solidFill>
              <a:latin typeface="Arial" panose="020B0604020202020204" pitchFamily="34" charset="0"/>
              <a:cs typeface="Lucida Sans"/>
            </a:endParaRPr>
          </a:p>
        </p:txBody>
      </p:sp>
      <p:sp>
        <p:nvSpPr>
          <p:cNvPr id="117" name="object 117">
            <a:extLst>
              <a:ext uri="{FF2B5EF4-FFF2-40B4-BE49-F238E27FC236}">
                <a16:creationId xmlns:a16="http://schemas.microsoft.com/office/drawing/2014/main" id="{D8E4E88B-C64D-0387-A6AC-A501DE75E9F4}"/>
              </a:ext>
            </a:extLst>
          </p:cNvPr>
          <p:cNvSpPr txBox="1"/>
          <p:nvPr/>
        </p:nvSpPr>
        <p:spPr>
          <a:xfrm>
            <a:off x="10454051" y="7734300"/>
            <a:ext cx="1989200" cy="1404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050" b="1" spc="-880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70</a:t>
            </a:r>
            <a:r>
              <a:rPr lang="fr-FR" sz="9050" b="1" spc="-880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%</a:t>
            </a:r>
            <a:endParaRPr sz="9050" b="1" dirty="0">
              <a:solidFill>
                <a:srgbClr val="CC0001"/>
              </a:solidFill>
              <a:latin typeface="Arial" panose="020B0604020202020204" pitchFamily="34" charset="0"/>
              <a:cs typeface="Lucida Sans"/>
            </a:endParaRPr>
          </a:p>
        </p:txBody>
      </p:sp>
      <p:sp>
        <p:nvSpPr>
          <p:cNvPr id="122" name="object 122">
            <a:extLst>
              <a:ext uri="{FF2B5EF4-FFF2-40B4-BE49-F238E27FC236}">
                <a16:creationId xmlns:a16="http://schemas.microsoft.com/office/drawing/2014/main" id="{62B3C534-05EB-DCCD-4BA1-604A290FCBC3}"/>
              </a:ext>
            </a:extLst>
          </p:cNvPr>
          <p:cNvSpPr txBox="1"/>
          <p:nvPr/>
        </p:nvSpPr>
        <p:spPr>
          <a:xfrm>
            <a:off x="5906803" y="7610241"/>
            <a:ext cx="3083728" cy="15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060">
              <a:lnSpc>
                <a:spcPts val="885"/>
              </a:lnSpc>
              <a:spcBef>
                <a:spcPts val="100"/>
              </a:spcBef>
            </a:pPr>
            <a:r>
              <a:rPr dirty="0">
                <a:latin typeface="Arial" panose="020B0604020202020204" pitchFamily="34" charset="0"/>
                <a:cs typeface="Trebuchet MS"/>
              </a:rPr>
              <a:t>P</a:t>
            </a:r>
            <a:r>
              <a:rPr lang="fr-FR" dirty="0">
                <a:latin typeface="Arial" panose="020B0604020202020204" pitchFamily="34" charset="0"/>
                <a:cs typeface="Trebuchet MS"/>
              </a:rPr>
              <a:t>art des salariés </a:t>
            </a:r>
            <a:r>
              <a:rPr lang="fr-FR" b="1" dirty="0">
                <a:solidFill>
                  <a:srgbClr val="CC0001"/>
                </a:solidFill>
                <a:latin typeface="Arial" panose="020B0604020202020204" pitchFamily="34" charset="0"/>
                <a:cs typeface="Trebuchet MS"/>
              </a:rPr>
              <a:t>en CDI</a:t>
            </a:r>
            <a:endParaRPr dirty="0">
              <a:solidFill>
                <a:srgbClr val="CC0001"/>
              </a:solidFill>
              <a:latin typeface="Arial" panose="020B0604020202020204" pitchFamily="34" charset="0"/>
              <a:cs typeface="Trebuchet MS"/>
            </a:endParaRPr>
          </a:p>
        </p:txBody>
      </p:sp>
      <p:sp>
        <p:nvSpPr>
          <p:cNvPr id="123" name="object 123">
            <a:extLst>
              <a:ext uri="{FF2B5EF4-FFF2-40B4-BE49-F238E27FC236}">
                <a16:creationId xmlns:a16="http://schemas.microsoft.com/office/drawing/2014/main" id="{6743E604-A8AE-B60D-60DB-8FD02454E8B9}"/>
              </a:ext>
            </a:extLst>
          </p:cNvPr>
          <p:cNvSpPr txBox="1"/>
          <p:nvPr/>
        </p:nvSpPr>
        <p:spPr>
          <a:xfrm>
            <a:off x="13259006" y="6524827"/>
            <a:ext cx="3885994" cy="61042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405765" marR="5080" indent="-393700" algn="ctr">
              <a:spcBef>
                <a:spcPts val="240"/>
              </a:spcBef>
            </a:pPr>
            <a:r>
              <a:rPr spc="70" dirty="0">
                <a:latin typeface="Arial" panose="020B0604020202020204" pitchFamily="34" charset="0"/>
                <a:cs typeface="Trebuchet MS"/>
              </a:rPr>
              <a:t>D</a:t>
            </a:r>
            <a:r>
              <a:rPr lang="fr-FR" spc="70" dirty="0">
                <a:latin typeface="Arial" panose="020B0604020202020204" pitchFamily="34" charset="0"/>
                <a:cs typeface="Trebuchet MS"/>
              </a:rPr>
              <a:t>es recrutements concernent</a:t>
            </a:r>
            <a:endParaRPr lang="fr-FR" spc="-10" dirty="0">
              <a:latin typeface="Arial" panose="020B0604020202020204" pitchFamily="34" charset="0"/>
              <a:cs typeface="Trebuchet MS"/>
            </a:endParaRPr>
          </a:p>
          <a:p>
            <a:pPr marL="405765" marR="5080" indent="-393700" algn="ctr">
              <a:spcBef>
                <a:spcPts val="240"/>
              </a:spcBef>
            </a:pPr>
            <a:r>
              <a:rPr lang="fr-FR" b="1" spc="70" dirty="0">
                <a:solidFill>
                  <a:srgbClr val="C00000"/>
                </a:solidFill>
                <a:latin typeface="Arial" panose="020B0604020202020204" pitchFamily="34" charset="0"/>
                <a:cs typeface="Trebuchet MS"/>
              </a:rPr>
              <a:t>des jeunes diplômés</a:t>
            </a:r>
            <a:endParaRPr dirty="0">
              <a:solidFill>
                <a:srgbClr val="C00000"/>
              </a:solidFill>
              <a:latin typeface="Arial" panose="020B0604020202020204" pitchFamily="34" charset="0"/>
              <a:cs typeface="Trebuchet MS"/>
            </a:endParaRPr>
          </a:p>
        </p:txBody>
      </p:sp>
      <p:sp>
        <p:nvSpPr>
          <p:cNvPr id="128" name="object 128">
            <a:extLst>
              <a:ext uri="{FF2B5EF4-FFF2-40B4-BE49-F238E27FC236}">
                <a16:creationId xmlns:a16="http://schemas.microsoft.com/office/drawing/2014/main" id="{F1A8E261-6925-D44B-7991-3FBDB313963F}"/>
              </a:ext>
            </a:extLst>
          </p:cNvPr>
          <p:cNvSpPr txBox="1"/>
          <p:nvPr/>
        </p:nvSpPr>
        <p:spPr>
          <a:xfrm>
            <a:off x="14308447" y="5295900"/>
            <a:ext cx="2739800" cy="1404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050" b="1" spc="-880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30</a:t>
            </a:r>
            <a:r>
              <a:rPr lang="fr-FR" sz="9050" b="1" spc="-880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%</a:t>
            </a:r>
            <a:endParaRPr sz="9050" b="1" dirty="0">
              <a:solidFill>
                <a:srgbClr val="CC0001"/>
              </a:solidFill>
              <a:latin typeface="Arial" panose="020B0604020202020204" pitchFamily="34" charset="0"/>
              <a:cs typeface="Lucida Sans"/>
            </a:endParaRPr>
          </a:p>
        </p:txBody>
      </p:sp>
      <p:grpSp>
        <p:nvGrpSpPr>
          <p:cNvPr id="138" name="object 138">
            <a:extLst>
              <a:ext uri="{FF2B5EF4-FFF2-40B4-BE49-F238E27FC236}">
                <a16:creationId xmlns:a16="http://schemas.microsoft.com/office/drawing/2014/main" id="{E7D8FE2A-3DCF-8D92-EBA6-66EDBD8B7AE1}"/>
              </a:ext>
            </a:extLst>
          </p:cNvPr>
          <p:cNvGrpSpPr/>
          <p:nvPr/>
        </p:nvGrpSpPr>
        <p:grpSpPr>
          <a:xfrm>
            <a:off x="3879187" y="7902964"/>
            <a:ext cx="666750" cy="380365"/>
            <a:chOff x="1288387" y="7712452"/>
            <a:chExt cx="666750" cy="380365"/>
          </a:xfrm>
        </p:grpSpPr>
        <p:sp>
          <p:nvSpPr>
            <p:cNvPr id="139" name="object 139">
              <a:extLst>
                <a:ext uri="{FF2B5EF4-FFF2-40B4-BE49-F238E27FC236}">
                  <a16:creationId xmlns:a16="http://schemas.microsoft.com/office/drawing/2014/main" id="{30B3E464-012C-DABA-1854-694C231B762F}"/>
                </a:ext>
              </a:extLst>
            </p:cNvPr>
            <p:cNvSpPr/>
            <p:nvPr/>
          </p:nvSpPr>
          <p:spPr>
            <a:xfrm>
              <a:off x="1288387" y="7712452"/>
              <a:ext cx="303530" cy="380365"/>
            </a:xfrm>
            <a:custGeom>
              <a:avLst/>
              <a:gdLst/>
              <a:ahLst/>
              <a:cxnLst/>
              <a:rect l="l" t="t" r="r" b="b"/>
              <a:pathLst>
                <a:path w="303530" h="380365">
                  <a:moveTo>
                    <a:pt x="7556" y="0"/>
                  </a:moveTo>
                  <a:lnTo>
                    <a:pt x="2095" y="0"/>
                  </a:lnTo>
                  <a:lnTo>
                    <a:pt x="0" y="2095"/>
                  </a:lnTo>
                  <a:lnTo>
                    <a:pt x="0" y="74193"/>
                  </a:lnTo>
                  <a:lnTo>
                    <a:pt x="5856" y="103152"/>
                  </a:lnTo>
                  <a:lnTo>
                    <a:pt x="21821" y="126819"/>
                  </a:lnTo>
                  <a:lnTo>
                    <a:pt x="45487" y="142784"/>
                  </a:lnTo>
                  <a:lnTo>
                    <a:pt x="74447" y="148640"/>
                  </a:lnTo>
                  <a:lnTo>
                    <a:pt x="228701" y="148640"/>
                  </a:lnTo>
                  <a:lnTo>
                    <a:pt x="257661" y="142784"/>
                  </a:lnTo>
                  <a:lnTo>
                    <a:pt x="263268" y="139001"/>
                  </a:lnTo>
                  <a:lnTo>
                    <a:pt x="74447" y="139001"/>
                  </a:lnTo>
                  <a:lnTo>
                    <a:pt x="49260" y="133904"/>
                  </a:lnTo>
                  <a:lnTo>
                    <a:pt x="28653" y="120008"/>
                  </a:lnTo>
                  <a:lnTo>
                    <a:pt x="14747" y="99407"/>
                  </a:lnTo>
                  <a:lnTo>
                    <a:pt x="9639" y="74193"/>
                  </a:lnTo>
                  <a:lnTo>
                    <a:pt x="9639" y="2095"/>
                  </a:lnTo>
                  <a:lnTo>
                    <a:pt x="7556" y="0"/>
                  </a:lnTo>
                  <a:close/>
                </a:path>
                <a:path w="303530" h="380365">
                  <a:moveTo>
                    <a:pt x="152603" y="0"/>
                  </a:moveTo>
                  <a:lnTo>
                    <a:pt x="150545" y="0"/>
                  </a:lnTo>
                  <a:lnTo>
                    <a:pt x="149555" y="330"/>
                  </a:lnTo>
                  <a:lnTo>
                    <a:pt x="148691" y="939"/>
                  </a:lnTo>
                  <a:lnTo>
                    <a:pt x="116179" y="25285"/>
                  </a:lnTo>
                  <a:lnTo>
                    <a:pt x="115481" y="27355"/>
                  </a:lnTo>
                  <a:lnTo>
                    <a:pt x="116014" y="29248"/>
                  </a:lnTo>
                  <a:lnTo>
                    <a:pt x="138722" y="112420"/>
                  </a:lnTo>
                  <a:lnTo>
                    <a:pt x="125450" y="139001"/>
                  </a:lnTo>
                  <a:lnTo>
                    <a:pt x="177698" y="139001"/>
                  </a:lnTo>
                  <a:lnTo>
                    <a:pt x="164426" y="112420"/>
                  </a:lnTo>
                  <a:lnTo>
                    <a:pt x="187134" y="29248"/>
                  </a:lnTo>
                  <a:lnTo>
                    <a:pt x="187604" y="27355"/>
                  </a:lnTo>
                  <a:lnTo>
                    <a:pt x="186918" y="25285"/>
                  </a:lnTo>
                  <a:lnTo>
                    <a:pt x="185356" y="24091"/>
                  </a:lnTo>
                  <a:lnTo>
                    <a:pt x="153631" y="330"/>
                  </a:lnTo>
                  <a:lnTo>
                    <a:pt x="152603" y="0"/>
                  </a:lnTo>
                  <a:close/>
                </a:path>
                <a:path w="303530" h="380365">
                  <a:moveTo>
                    <a:pt x="301053" y="0"/>
                  </a:moveTo>
                  <a:lnTo>
                    <a:pt x="295592" y="0"/>
                  </a:lnTo>
                  <a:lnTo>
                    <a:pt x="293509" y="2095"/>
                  </a:lnTo>
                  <a:lnTo>
                    <a:pt x="293509" y="74193"/>
                  </a:lnTo>
                  <a:lnTo>
                    <a:pt x="288405" y="99407"/>
                  </a:lnTo>
                  <a:lnTo>
                    <a:pt x="274497" y="120008"/>
                  </a:lnTo>
                  <a:lnTo>
                    <a:pt x="253894" y="133904"/>
                  </a:lnTo>
                  <a:lnTo>
                    <a:pt x="228701" y="139001"/>
                  </a:lnTo>
                  <a:lnTo>
                    <a:pt x="263268" y="139001"/>
                  </a:lnTo>
                  <a:lnTo>
                    <a:pt x="281327" y="126819"/>
                  </a:lnTo>
                  <a:lnTo>
                    <a:pt x="297292" y="103152"/>
                  </a:lnTo>
                  <a:lnTo>
                    <a:pt x="303148" y="74193"/>
                  </a:lnTo>
                  <a:lnTo>
                    <a:pt x="303148" y="2095"/>
                  </a:lnTo>
                  <a:lnTo>
                    <a:pt x="301053" y="0"/>
                  </a:lnTo>
                  <a:close/>
                </a:path>
                <a:path w="303530" h="380365">
                  <a:moveTo>
                    <a:pt x="69354" y="0"/>
                  </a:moveTo>
                  <a:lnTo>
                    <a:pt x="63893" y="0"/>
                  </a:lnTo>
                  <a:lnTo>
                    <a:pt x="61798" y="2095"/>
                  </a:lnTo>
                  <a:lnTo>
                    <a:pt x="61798" y="53797"/>
                  </a:lnTo>
                  <a:lnTo>
                    <a:pt x="63944" y="55943"/>
                  </a:lnTo>
                  <a:lnTo>
                    <a:pt x="69303" y="55943"/>
                  </a:lnTo>
                  <a:lnTo>
                    <a:pt x="71437" y="53797"/>
                  </a:lnTo>
                  <a:lnTo>
                    <a:pt x="71437" y="2095"/>
                  </a:lnTo>
                  <a:lnTo>
                    <a:pt x="69354" y="0"/>
                  </a:lnTo>
                  <a:close/>
                </a:path>
                <a:path w="303530" h="380365">
                  <a:moveTo>
                    <a:pt x="239293" y="0"/>
                  </a:moveTo>
                  <a:lnTo>
                    <a:pt x="233845" y="0"/>
                  </a:lnTo>
                  <a:lnTo>
                    <a:pt x="231749" y="2095"/>
                  </a:lnTo>
                  <a:lnTo>
                    <a:pt x="231749" y="53797"/>
                  </a:lnTo>
                  <a:lnTo>
                    <a:pt x="233895" y="55943"/>
                  </a:lnTo>
                  <a:lnTo>
                    <a:pt x="239242" y="55943"/>
                  </a:lnTo>
                  <a:lnTo>
                    <a:pt x="241388" y="53797"/>
                  </a:lnTo>
                  <a:lnTo>
                    <a:pt x="241388" y="2095"/>
                  </a:lnTo>
                  <a:lnTo>
                    <a:pt x="239293" y="0"/>
                  </a:lnTo>
                  <a:close/>
                </a:path>
                <a:path w="303530" h="380365">
                  <a:moveTo>
                    <a:pt x="151574" y="162153"/>
                  </a:moveTo>
                  <a:lnTo>
                    <a:pt x="151348" y="162153"/>
                  </a:lnTo>
                  <a:lnTo>
                    <a:pt x="119397" y="168615"/>
                  </a:lnTo>
                  <a:lnTo>
                    <a:pt x="119548" y="168615"/>
                  </a:lnTo>
                  <a:lnTo>
                    <a:pt x="93489" y="186223"/>
                  </a:lnTo>
                  <a:lnTo>
                    <a:pt x="75914" y="212313"/>
                  </a:lnTo>
                  <a:lnTo>
                    <a:pt x="69468" y="244221"/>
                  </a:lnTo>
                  <a:lnTo>
                    <a:pt x="69580" y="337430"/>
                  </a:lnTo>
                  <a:lnTo>
                    <a:pt x="72887" y="353786"/>
                  </a:lnTo>
                  <a:lnTo>
                    <a:pt x="82207" y="367601"/>
                  </a:lnTo>
                  <a:lnTo>
                    <a:pt x="96022" y="376920"/>
                  </a:lnTo>
                  <a:lnTo>
                    <a:pt x="112928" y="380339"/>
                  </a:lnTo>
                  <a:lnTo>
                    <a:pt x="184327" y="380339"/>
                  </a:lnTo>
                  <a:lnTo>
                    <a:pt x="192404" y="373672"/>
                  </a:lnTo>
                  <a:lnTo>
                    <a:pt x="194500" y="364693"/>
                  </a:lnTo>
                  <a:lnTo>
                    <a:pt x="209863" y="360203"/>
                  </a:lnTo>
                  <a:lnTo>
                    <a:pt x="222291" y="350727"/>
                  </a:lnTo>
                  <a:lnTo>
                    <a:pt x="230608" y="337430"/>
                  </a:lnTo>
                  <a:lnTo>
                    <a:pt x="233641" y="321475"/>
                  </a:lnTo>
                  <a:lnTo>
                    <a:pt x="233641" y="308940"/>
                  </a:lnTo>
                  <a:lnTo>
                    <a:pt x="97891" y="308940"/>
                  </a:lnTo>
                  <a:lnTo>
                    <a:pt x="90474" y="304330"/>
                  </a:lnTo>
                  <a:lnTo>
                    <a:pt x="79146" y="281711"/>
                  </a:lnTo>
                  <a:lnTo>
                    <a:pt x="79184" y="244221"/>
                  </a:lnTo>
                  <a:lnTo>
                    <a:pt x="84842" y="216242"/>
                  </a:lnTo>
                  <a:lnTo>
                    <a:pt x="84878" y="216064"/>
                  </a:lnTo>
                  <a:lnTo>
                    <a:pt x="100402" y="193038"/>
                  </a:lnTo>
                  <a:lnTo>
                    <a:pt x="123429" y="177496"/>
                  </a:lnTo>
                  <a:lnTo>
                    <a:pt x="151612" y="171792"/>
                  </a:lnTo>
                  <a:lnTo>
                    <a:pt x="188206" y="171792"/>
                  </a:lnTo>
                  <a:lnTo>
                    <a:pt x="183498" y="168615"/>
                  </a:lnTo>
                  <a:lnTo>
                    <a:pt x="151574" y="162153"/>
                  </a:lnTo>
                  <a:close/>
                </a:path>
                <a:path w="303530" h="380365">
                  <a:moveTo>
                    <a:pt x="188206" y="171792"/>
                  </a:moveTo>
                  <a:lnTo>
                    <a:pt x="151612" y="171792"/>
                  </a:lnTo>
                  <a:lnTo>
                    <a:pt x="179790" y="177496"/>
                  </a:lnTo>
                  <a:lnTo>
                    <a:pt x="202814" y="193038"/>
                  </a:lnTo>
                  <a:lnTo>
                    <a:pt x="218344" y="216064"/>
                  </a:lnTo>
                  <a:lnTo>
                    <a:pt x="224040" y="244221"/>
                  </a:lnTo>
                  <a:lnTo>
                    <a:pt x="224040" y="281711"/>
                  </a:lnTo>
                  <a:lnTo>
                    <a:pt x="212712" y="304330"/>
                  </a:lnTo>
                  <a:lnTo>
                    <a:pt x="205257" y="308940"/>
                  </a:lnTo>
                  <a:lnTo>
                    <a:pt x="233641" y="308940"/>
                  </a:lnTo>
                  <a:lnTo>
                    <a:pt x="233641" y="244221"/>
                  </a:lnTo>
                  <a:lnTo>
                    <a:pt x="227185" y="212313"/>
                  </a:lnTo>
                  <a:lnTo>
                    <a:pt x="209586" y="186223"/>
                  </a:lnTo>
                  <a:lnTo>
                    <a:pt x="188206" y="171792"/>
                  </a:lnTo>
                  <a:close/>
                </a:path>
                <a:path w="303530" h="380365">
                  <a:moveTo>
                    <a:pt x="129324" y="254850"/>
                  </a:moveTo>
                  <a:lnTo>
                    <a:pt x="119773" y="254850"/>
                  </a:lnTo>
                  <a:lnTo>
                    <a:pt x="115849" y="258762"/>
                  </a:lnTo>
                  <a:lnTo>
                    <a:pt x="115849" y="268325"/>
                  </a:lnTo>
                  <a:lnTo>
                    <a:pt x="119773" y="272237"/>
                  </a:lnTo>
                  <a:lnTo>
                    <a:pt x="129324" y="272237"/>
                  </a:lnTo>
                  <a:lnTo>
                    <a:pt x="133235" y="268325"/>
                  </a:lnTo>
                  <a:lnTo>
                    <a:pt x="133235" y="258762"/>
                  </a:lnTo>
                  <a:lnTo>
                    <a:pt x="129324" y="254850"/>
                  </a:lnTo>
                  <a:close/>
                </a:path>
                <a:path w="303530" h="380365">
                  <a:moveTo>
                    <a:pt x="183375" y="254850"/>
                  </a:moveTo>
                  <a:lnTo>
                    <a:pt x="173824" y="254850"/>
                  </a:lnTo>
                  <a:lnTo>
                    <a:pt x="169913" y="258762"/>
                  </a:lnTo>
                  <a:lnTo>
                    <a:pt x="169913" y="268325"/>
                  </a:lnTo>
                  <a:lnTo>
                    <a:pt x="173824" y="272237"/>
                  </a:lnTo>
                  <a:lnTo>
                    <a:pt x="183375" y="272237"/>
                  </a:lnTo>
                  <a:lnTo>
                    <a:pt x="187299" y="268325"/>
                  </a:lnTo>
                  <a:lnTo>
                    <a:pt x="187299" y="258762"/>
                  </a:lnTo>
                  <a:lnTo>
                    <a:pt x="183375" y="254850"/>
                  </a:lnTo>
                  <a:close/>
                </a:path>
                <a:path w="303530" h="380365">
                  <a:moveTo>
                    <a:pt x="169697" y="216242"/>
                  </a:moveTo>
                  <a:lnTo>
                    <a:pt x="133451" y="216242"/>
                  </a:lnTo>
                  <a:lnTo>
                    <a:pt x="131305" y="218389"/>
                  </a:lnTo>
                  <a:lnTo>
                    <a:pt x="131305" y="223748"/>
                  </a:lnTo>
                  <a:lnTo>
                    <a:pt x="133451" y="225894"/>
                  </a:lnTo>
                  <a:lnTo>
                    <a:pt x="169697" y="225894"/>
                  </a:lnTo>
                  <a:lnTo>
                    <a:pt x="171843" y="223748"/>
                  </a:lnTo>
                  <a:lnTo>
                    <a:pt x="171843" y="218389"/>
                  </a:lnTo>
                  <a:lnTo>
                    <a:pt x="169697" y="216242"/>
                  </a:lnTo>
                  <a:close/>
                </a:path>
              </a:pathLst>
            </a:custGeom>
            <a:solidFill>
              <a:srgbClr val="EAF3FC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140" name="object 140">
              <a:extLst>
                <a:ext uri="{FF2B5EF4-FFF2-40B4-BE49-F238E27FC236}">
                  <a16:creationId xmlns:a16="http://schemas.microsoft.com/office/drawing/2014/main" id="{419A59C1-CEEF-07F8-5DE1-DD5B8F35B89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0764" y="7874714"/>
              <a:ext cx="206311" cy="211899"/>
            </a:xfrm>
            <a:prstGeom prst="rect">
              <a:avLst/>
            </a:prstGeom>
          </p:spPr>
        </p:pic>
        <p:sp>
          <p:nvSpPr>
            <p:cNvPr id="141" name="object 141">
              <a:extLst>
                <a:ext uri="{FF2B5EF4-FFF2-40B4-BE49-F238E27FC236}">
                  <a16:creationId xmlns:a16="http://schemas.microsoft.com/office/drawing/2014/main" id="{5C3CDE1C-DF04-1049-99C6-C14D7DECA8A5}"/>
                </a:ext>
              </a:extLst>
            </p:cNvPr>
            <p:cNvSpPr/>
            <p:nvPr/>
          </p:nvSpPr>
          <p:spPr>
            <a:xfrm>
              <a:off x="1660232" y="7717193"/>
              <a:ext cx="294640" cy="144780"/>
            </a:xfrm>
            <a:custGeom>
              <a:avLst/>
              <a:gdLst/>
              <a:ahLst/>
              <a:cxnLst/>
              <a:rect l="l" t="t" r="r" b="b"/>
              <a:pathLst>
                <a:path w="294639" h="144779">
                  <a:moveTo>
                    <a:pt x="69392" y="2108"/>
                  </a:moveTo>
                  <a:lnTo>
                    <a:pt x="67297" y="12"/>
                  </a:lnTo>
                  <a:lnTo>
                    <a:pt x="62115" y="12"/>
                  </a:lnTo>
                  <a:lnTo>
                    <a:pt x="60020" y="2108"/>
                  </a:lnTo>
                  <a:lnTo>
                    <a:pt x="60020" y="52298"/>
                  </a:lnTo>
                  <a:lnTo>
                    <a:pt x="62115" y="54394"/>
                  </a:lnTo>
                  <a:lnTo>
                    <a:pt x="64706" y="54394"/>
                  </a:lnTo>
                  <a:lnTo>
                    <a:pt x="67297" y="54394"/>
                  </a:lnTo>
                  <a:lnTo>
                    <a:pt x="69392" y="52298"/>
                  </a:lnTo>
                  <a:lnTo>
                    <a:pt x="69392" y="2108"/>
                  </a:lnTo>
                  <a:close/>
                </a:path>
                <a:path w="294639" h="144779">
                  <a:moveTo>
                    <a:pt x="234403" y="2108"/>
                  </a:moveTo>
                  <a:lnTo>
                    <a:pt x="232308" y="12"/>
                  </a:lnTo>
                  <a:lnTo>
                    <a:pt x="227126" y="12"/>
                  </a:lnTo>
                  <a:lnTo>
                    <a:pt x="225031" y="2108"/>
                  </a:lnTo>
                  <a:lnTo>
                    <a:pt x="225031" y="52298"/>
                  </a:lnTo>
                  <a:lnTo>
                    <a:pt x="227126" y="54394"/>
                  </a:lnTo>
                  <a:lnTo>
                    <a:pt x="229717" y="54394"/>
                  </a:lnTo>
                  <a:lnTo>
                    <a:pt x="232308" y="54394"/>
                  </a:lnTo>
                  <a:lnTo>
                    <a:pt x="234403" y="52298"/>
                  </a:lnTo>
                  <a:lnTo>
                    <a:pt x="234403" y="2108"/>
                  </a:lnTo>
                  <a:close/>
                </a:path>
                <a:path w="294639" h="144779">
                  <a:moveTo>
                    <a:pt x="294398" y="2108"/>
                  </a:moveTo>
                  <a:lnTo>
                    <a:pt x="292290" y="0"/>
                  </a:lnTo>
                  <a:lnTo>
                    <a:pt x="287121" y="0"/>
                  </a:lnTo>
                  <a:lnTo>
                    <a:pt x="285013" y="2108"/>
                  </a:lnTo>
                  <a:lnTo>
                    <a:pt x="285013" y="72110"/>
                  </a:lnTo>
                  <a:lnTo>
                    <a:pt x="280073" y="96570"/>
                  </a:lnTo>
                  <a:lnTo>
                    <a:pt x="266573" y="116573"/>
                  </a:lnTo>
                  <a:lnTo>
                    <a:pt x="246583" y="130060"/>
                  </a:lnTo>
                  <a:lnTo>
                    <a:pt x="222110" y="135013"/>
                  </a:lnTo>
                  <a:lnTo>
                    <a:pt x="187452" y="135013"/>
                  </a:lnTo>
                  <a:lnTo>
                    <a:pt x="183489" y="119278"/>
                  </a:lnTo>
                  <a:lnTo>
                    <a:pt x="174244" y="106502"/>
                  </a:lnTo>
                  <a:lnTo>
                    <a:pt x="160972" y="97929"/>
                  </a:lnTo>
                  <a:lnTo>
                    <a:pt x="144907" y="94792"/>
                  </a:lnTo>
                  <a:lnTo>
                    <a:pt x="128854" y="97929"/>
                  </a:lnTo>
                  <a:lnTo>
                    <a:pt x="115582" y="106502"/>
                  </a:lnTo>
                  <a:lnTo>
                    <a:pt x="106337" y="119278"/>
                  </a:lnTo>
                  <a:lnTo>
                    <a:pt x="102362" y="135013"/>
                  </a:lnTo>
                  <a:lnTo>
                    <a:pt x="72288" y="135013"/>
                  </a:lnTo>
                  <a:lnTo>
                    <a:pt x="47828" y="130060"/>
                  </a:lnTo>
                  <a:lnTo>
                    <a:pt x="27825" y="116573"/>
                  </a:lnTo>
                  <a:lnTo>
                    <a:pt x="14325" y="96570"/>
                  </a:lnTo>
                  <a:lnTo>
                    <a:pt x="9372" y="72110"/>
                  </a:lnTo>
                  <a:lnTo>
                    <a:pt x="9372" y="2108"/>
                  </a:lnTo>
                  <a:lnTo>
                    <a:pt x="7277" y="0"/>
                  </a:lnTo>
                  <a:lnTo>
                    <a:pt x="2108" y="0"/>
                  </a:lnTo>
                  <a:lnTo>
                    <a:pt x="0" y="2108"/>
                  </a:lnTo>
                  <a:lnTo>
                    <a:pt x="0" y="72110"/>
                  </a:lnTo>
                  <a:lnTo>
                    <a:pt x="5689" y="100228"/>
                  </a:lnTo>
                  <a:lnTo>
                    <a:pt x="21196" y="123202"/>
                  </a:lnTo>
                  <a:lnTo>
                    <a:pt x="44183" y="138709"/>
                  </a:lnTo>
                  <a:lnTo>
                    <a:pt x="72288" y="144399"/>
                  </a:lnTo>
                  <a:lnTo>
                    <a:pt x="222110" y="144399"/>
                  </a:lnTo>
                  <a:lnTo>
                    <a:pt x="250228" y="138709"/>
                  </a:lnTo>
                  <a:lnTo>
                    <a:pt x="273215" y="123202"/>
                  </a:lnTo>
                  <a:lnTo>
                    <a:pt x="288709" y="100228"/>
                  </a:lnTo>
                  <a:lnTo>
                    <a:pt x="294398" y="72110"/>
                  </a:lnTo>
                  <a:lnTo>
                    <a:pt x="294398" y="2108"/>
                  </a:lnTo>
                  <a:close/>
                </a:path>
              </a:pathLst>
            </a:custGeom>
            <a:solidFill>
              <a:srgbClr val="EFEAF6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150" name="object 150">
            <a:extLst>
              <a:ext uri="{FF2B5EF4-FFF2-40B4-BE49-F238E27FC236}">
                <a16:creationId xmlns:a16="http://schemas.microsoft.com/office/drawing/2014/main" id="{923D23D9-E09D-6B39-1C64-A970F9ECBF90}"/>
              </a:ext>
            </a:extLst>
          </p:cNvPr>
          <p:cNvSpPr txBox="1"/>
          <p:nvPr/>
        </p:nvSpPr>
        <p:spPr>
          <a:xfrm>
            <a:off x="14481400" y="7810500"/>
            <a:ext cx="2739800" cy="2184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10" dirty="0">
                <a:solidFill>
                  <a:srgbClr val="CC0001"/>
                </a:solidFill>
                <a:latin typeface="Arial" panose="020B0604020202020204" pitchFamily="34" charset="0"/>
                <a:cs typeface="Trebuchet MS"/>
              </a:rPr>
              <a:t>MILLIONS</a:t>
            </a:r>
            <a:endParaRPr sz="2500" dirty="0">
              <a:solidFill>
                <a:srgbClr val="CC0001"/>
              </a:solidFill>
              <a:latin typeface="Arial" panose="020B0604020202020204" pitchFamily="34" charset="0"/>
              <a:cs typeface="Trebuchet MS"/>
            </a:endParaRPr>
          </a:p>
          <a:p>
            <a:pPr marL="291465" marR="160020">
              <a:lnSpc>
                <a:spcPct val="150000"/>
              </a:lnSpc>
              <a:spcBef>
                <a:spcPts val="1330"/>
              </a:spcBef>
            </a:pPr>
            <a:r>
              <a:rPr b="1" spc="45" dirty="0">
                <a:solidFill>
                  <a:srgbClr val="CC0001"/>
                </a:solidFill>
                <a:latin typeface="Arial" panose="020B0604020202020204" pitchFamily="34" charset="0"/>
                <a:cs typeface="Trebuchet MS"/>
              </a:rPr>
              <a:t>D’</a:t>
            </a:r>
            <a:r>
              <a:rPr lang="fr-FR" b="1" spc="45" dirty="0">
                <a:solidFill>
                  <a:srgbClr val="CC0001"/>
                </a:solidFill>
                <a:latin typeface="Arial" panose="020B0604020202020204" pitchFamily="34" charset="0"/>
                <a:cs typeface="Trebuchet MS"/>
              </a:rPr>
              <a:t>entreprises accompagnées</a:t>
            </a:r>
            <a:r>
              <a:rPr b="1" spc="55" dirty="0">
                <a:solidFill>
                  <a:srgbClr val="CC0001"/>
                </a:solidFill>
                <a:latin typeface="Arial" panose="020B0604020202020204" pitchFamily="34" charset="0"/>
                <a:cs typeface="Trebuchet MS"/>
              </a:rPr>
              <a:t> </a:t>
            </a:r>
            <a:r>
              <a:rPr lang="fr-FR" spc="70" dirty="0">
                <a:latin typeface="Arial" panose="020B0604020202020204" pitchFamily="34" charset="0"/>
                <a:cs typeface="Trebuchet MS"/>
              </a:rPr>
              <a:t>dans de multiples secteurs</a:t>
            </a:r>
            <a:endParaRPr dirty="0">
              <a:latin typeface="Arial" panose="020B0604020202020204" pitchFamily="34" charset="0"/>
              <a:cs typeface="Trebuchet MS"/>
            </a:endParaRPr>
          </a:p>
        </p:txBody>
      </p:sp>
      <p:sp>
        <p:nvSpPr>
          <p:cNvPr id="152" name="object 152">
            <a:extLst>
              <a:ext uri="{FF2B5EF4-FFF2-40B4-BE49-F238E27FC236}">
                <a16:creationId xmlns:a16="http://schemas.microsoft.com/office/drawing/2014/main" id="{6C6CD22F-F109-EB0E-2316-62D49838DEE0}"/>
              </a:ext>
            </a:extLst>
          </p:cNvPr>
          <p:cNvSpPr txBox="1"/>
          <p:nvPr/>
        </p:nvSpPr>
        <p:spPr>
          <a:xfrm>
            <a:off x="-19642" y="9956541"/>
            <a:ext cx="771584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Arial" panose="020B0604020202020204" pitchFamily="34" charset="0"/>
                <a:cs typeface="Trebuchet MS"/>
              </a:rPr>
              <a:t>Sources</a:t>
            </a:r>
            <a:r>
              <a:rPr sz="1600" i="1" spc="-30" dirty="0">
                <a:latin typeface="Arial" panose="020B0604020202020204" pitchFamily="34" charset="0"/>
                <a:cs typeface="Trebuchet MS"/>
              </a:rPr>
              <a:t> </a:t>
            </a:r>
            <a:r>
              <a:rPr sz="1600" i="1" spc="-70" dirty="0">
                <a:latin typeface="Arial" panose="020B0604020202020204" pitchFamily="34" charset="0"/>
                <a:cs typeface="Trebuchet MS"/>
              </a:rPr>
              <a:t>:</a:t>
            </a:r>
            <a:r>
              <a:rPr sz="1600" i="1" spc="80" dirty="0">
                <a:latin typeface="Arial" panose="020B0604020202020204" pitchFamily="34" charset="0"/>
                <a:cs typeface="Trebuchet MS"/>
              </a:rPr>
              <a:t> </a:t>
            </a:r>
            <a:r>
              <a:rPr sz="1600" i="1" dirty="0">
                <a:latin typeface="Arial" panose="020B0604020202020204" pitchFamily="34" charset="0"/>
                <a:cs typeface="Trebuchet MS"/>
              </a:rPr>
              <a:t>Observatoire</a:t>
            </a:r>
            <a:r>
              <a:rPr sz="1600" i="1" spc="75" dirty="0">
                <a:latin typeface="Arial" panose="020B0604020202020204" pitchFamily="34" charset="0"/>
                <a:cs typeface="Trebuchet MS"/>
              </a:rPr>
              <a:t> </a:t>
            </a:r>
            <a:r>
              <a:rPr sz="1600" i="1" dirty="0">
                <a:latin typeface="Arial" panose="020B0604020202020204" pitchFamily="34" charset="0"/>
                <a:cs typeface="Trebuchet MS"/>
              </a:rPr>
              <a:t>de</a:t>
            </a:r>
            <a:r>
              <a:rPr sz="1600" i="1" spc="80" dirty="0">
                <a:latin typeface="Arial" panose="020B0604020202020204" pitchFamily="34" charset="0"/>
                <a:cs typeface="Trebuchet MS"/>
              </a:rPr>
              <a:t> </a:t>
            </a:r>
            <a:r>
              <a:rPr sz="1600" i="1" dirty="0">
                <a:latin typeface="Arial" panose="020B0604020202020204" pitchFamily="34" charset="0"/>
                <a:cs typeface="Trebuchet MS"/>
              </a:rPr>
              <a:t>la</a:t>
            </a:r>
            <a:r>
              <a:rPr sz="1600" i="1" spc="75" dirty="0">
                <a:latin typeface="Arial" panose="020B0604020202020204" pitchFamily="34" charset="0"/>
                <a:cs typeface="Trebuchet MS"/>
              </a:rPr>
              <a:t> </a:t>
            </a:r>
            <a:r>
              <a:rPr sz="1600" i="1" dirty="0">
                <a:latin typeface="Arial" panose="020B0604020202020204" pitchFamily="34" charset="0"/>
                <a:cs typeface="Trebuchet MS"/>
              </a:rPr>
              <a:t>profession</a:t>
            </a:r>
            <a:r>
              <a:rPr sz="1600" i="1" spc="80" dirty="0">
                <a:latin typeface="Arial" panose="020B0604020202020204" pitchFamily="34" charset="0"/>
                <a:cs typeface="Trebuchet MS"/>
              </a:rPr>
              <a:t> </a:t>
            </a:r>
            <a:r>
              <a:rPr sz="1600" i="1" dirty="0">
                <a:latin typeface="Arial" panose="020B0604020202020204" pitchFamily="34" charset="0"/>
                <a:cs typeface="Trebuchet MS"/>
              </a:rPr>
              <a:t>comptable</a:t>
            </a:r>
            <a:r>
              <a:rPr sz="1600" i="1" spc="75" dirty="0">
                <a:latin typeface="Arial" panose="020B0604020202020204" pitchFamily="34" charset="0"/>
                <a:cs typeface="Trebuchet MS"/>
              </a:rPr>
              <a:t> </a:t>
            </a:r>
            <a:r>
              <a:rPr sz="1600" i="1" spc="-20" dirty="0">
                <a:latin typeface="Arial" panose="020B0604020202020204" pitchFamily="34" charset="0"/>
                <a:cs typeface="Trebuchet MS"/>
              </a:rPr>
              <a:t>/</a:t>
            </a:r>
            <a:r>
              <a:rPr sz="1600" i="1" spc="80" dirty="0">
                <a:latin typeface="Arial" panose="020B0604020202020204" pitchFamily="34" charset="0"/>
                <a:cs typeface="Trebuchet MS"/>
              </a:rPr>
              <a:t> </a:t>
            </a:r>
            <a:r>
              <a:rPr sz="1600" i="1" dirty="0">
                <a:latin typeface="Arial" panose="020B0604020202020204" pitchFamily="34" charset="0"/>
                <a:cs typeface="Trebuchet MS"/>
              </a:rPr>
              <a:t>Istya</a:t>
            </a:r>
            <a:r>
              <a:rPr sz="1600" i="1" spc="75" dirty="0">
                <a:latin typeface="Arial" panose="020B0604020202020204" pitchFamily="34" charset="0"/>
                <a:cs typeface="Trebuchet MS"/>
              </a:rPr>
              <a:t> </a:t>
            </a:r>
            <a:r>
              <a:rPr sz="1600" i="1" spc="-20" dirty="0">
                <a:latin typeface="Arial" panose="020B0604020202020204" pitchFamily="34" charset="0"/>
                <a:cs typeface="Trebuchet MS"/>
              </a:rPr>
              <a:t>/</a:t>
            </a:r>
            <a:r>
              <a:rPr sz="1600" i="1" spc="80" dirty="0">
                <a:latin typeface="Arial" panose="020B0604020202020204" pitchFamily="34" charset="0"/>
                <a:cs typeface="Trebuchet MS"/>
              </a:rPr>
              <a:t> </a:t>
            </a:r>
            <a:r>
              <a:rPr sz="1600" i="1" dirty="0">
                <a:latin typeface="Arial" panose="020B0604020202020204" pitchFamily="34" charset="0"/>
                <a:cs typeface="Trebuchet MS"/>
              </a:rPr>
              <a:t>Agirc-Arrco</a:t>
            </a:r>
            <a:r>
              <a:rPr sz="1600" i="1" spc="75" dirty="0">
                <a:latin typeface="Arial" panose="020B0604020202020204" pitchFamily="34" charset="0"/>
                <a:cs typeface="Trebuchet MS"/>
              </a:rPr>
              <a:t> </a:t>
            </a:r>
            <a:r>
              <a:rPr sz="1600" i="1" spc="-20" dirty="0">
                <a:latin typeface="Arial" panose="020B0604020202020204" pitchFamily="34" charset="0"/>
                <a:cs typeface="Trebuchet MS"/>
              </a:rPr>
              <a:t>/</a:t>
            </a:r>
            <a:r>
              <a:rPr sz="1600" i="1" spc="80" dirty="0">
                <a:latin typeface="Arial" panose="020B0604020202020204" pitchFamily="34" charset="0"/>
                <a:cs typeface="Trebuchet MS"/>
              </a:rPr>
              <a:t> </a:t>
            </a:r>
            <a:r>
              <a:rPr sz="1600" i="1" spc="-10" dirty="0">
                <a:latin typeface="Arial" panose="020B0604020202020204" pitchFamily="34" charset="0"/>
                <a:cs typeface="Trebuchet MS"/>
              </a:rPr>
              <a:t>Urssaf</a:t>
            </a:r>
            <a:endParaRPr sz="1600" dirty="0">
              <a:latin typeface="Arial" panose="020B0604020202020204" pitchFamily="34" charset="0"/>
              <a:cs typeface="Trebuchet MS"/>
            </a:endParaRPr>
          </a:p>
        </p:txBody>
      </p:sp>
      <p:sp>
        <p:nvSpPr>
          <p:cNvPr id="95" name="object 95">
            <a:extLst>
              <a:ext uri="{FF2B5EF4-FFF2-40B4-BE49-F238E27FC236}">
                <a16:creationId xmlns:a16="http://schemas.microsoft.com/office/drawing/2014/main" id="{D242FCE4-BFF2-95E0-F859-01D97B920E27}"/>
              </a:ext>
            </a:extLst>
          </p:cNvPr>
          <p:cNvSpPr txBox="1"/>
          <p:nvPr/>
        </p:nvSpPr>
        <p:spPr>
          <a:xfrm>
            <a:off x="3204924" y="7868903"/>
            <a:ext cx="2265709" cy="112530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fr-FR" sz="7200" b="1" spc="-530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+</a:t>
            </a:r>
            <a:r>
              <a:rPr sz="7200" b="1" spc="-530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28</a:t>
            </a:r>
            <a:r>
              <a:rPr lang="fr-FR" sz="7200" b="1" spc="-530" dirty="0">
                <a:solidFill>
                  <a:srgbClr val="CC0001"/>
                </a:solidFill>
                <a:latin typeface="Arial" panose="020B0604020202020204" pitchFamily="34" charset="0"/>
                <a:cs typeface="Lucida Sans"/>
              </a:rPr>
              <a:t>%</a:t>
            </a:r>
            <a:endParaRPr sz="7200" b="1" dirty="0">
              <a:solidFill>
                <a:srgbClr val="CC0001"/>
              </a:solidFill>
              <a:latin typeface="Arial" panose="020B0604020202020204" pitchFamily="34" charset="0"/>
              <a:cs typeface="Lucida Sans"/>
            </a:endParaRPr>
          </a:p>
        </p:txBody>
      </p:sp>
      <p:sp>
        <p:nvSpPr>
          <p:cNvPr id="173" name="ZoneTexte 172">
            <a:extLst>
              <a:ext uri="{FF2B5EF4-FFF2-40B4-BE49-F238E27FC236}">
                <a16:creationId xmlns:a16="http://schemas.microsoft.com/office/drawing/2014/main" id="{7FCAA112-EB6E-363E-EAD8-B164C036E067}"/>
              </a:ext>
            </a:extLst>
          </p:cNvPr>
          <p:cNvSpPr txBox="1"/>
          <p:nvPr/>
        </p:nvSpPr>
        <p:spPr>
          <a:xfrm>
            <a:off x="13230973" y="7635443"/>
            <a:ext cx="1490112" cy="210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554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2781935" algn="l"/>
              </a:tabLst>
              <a:defRPr/>
            </a:pPr>
            <a:r>
              <a:rPr kumimoji="0" lang="fr-FR" sz="22125" b="1" i="0" u="none" strike="noStrike" kern="1200" cap="none" spc="-75" normalizeH="0" baseline="-4519" noProof="0" dirty="0">
                <a:ln>
                  <a:noFill/>
                </a:ln>
                <a:solidFill>
                  <a:srgbClr val="CC00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rebuchet MS"/>
              </a:rPr>
              <a:t>4</a:t>
            </a:r>
            <a:endParaRPr kumimoji="0" lang="fr-FR" sz="22125" b="0" i="0" u="none" strike="noStrike" kern="1200" cap="none" spc="0" normalizeH="0" baseline="-4519" noProof="0" dirty="0">
              <a:ln>
                <a:noFill/>
              </a:ln>
              <a:solidFill>
                <a:srgbClr val="CC00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rebuchet M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1A27636-8913-2B22-6FF1-E0EEE1372506}"/>
              </a:ext>
            </a:extLst>
          </p:cNvPr>
          <p:cNvSpPr txBox="1"/>
          <p:nvPr/>
        </p:nvSpPr>
        <p:spPr>
          <a:xfrm>
            <a:off x="6248400" y="7756069"/>
            <a:ext cx="2265709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0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50" b="1" i="0" u="none" strike="noStrike" kern="1200" cap="none" spc="-880" normalizeH="0" baseline="0" noProof="0" dirty="0">
                <a:ln>
                  <a:noFill/>
                </a:ln>
                <a:solidFill>
                  <a:srgbClr val="CC00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ucida Sans"/>
              </a:rPr>
              <a:t>84%</a:t>
            </a:r>
            <a:endParaRPr kumimoji="0" lang="fr-FR" sz="9050" b="1" i="0" u="none" strike="noStrike" kern="1200" cap="none" spc="0" normalizeH="0" baseline="0" noProof="0" dirty="0">
              <a:ln>
                <a:noFill/>
              </a:ln>
              <a:solidFill>
                <a:srgbClr val="CC00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Lucida Sans"/>
            </a:endParaRPr>
          </a:p>
        </p:txBody>
      </p:sp>
      <p:sp>
        <p:nvSpPr>
          <p:cNvPr id="8" name="object 122">
            <a:extLst>
              <a:ext uri="{FF2B5EF4-FFF2-40B4-BE49-F238E27FC236}">
                <a16:creationId xmlns:a16="http://schemas.microsoft.com/office/drawing/2014/main" id="{DF2D8449-8041-4C48-72C4-A763459A9DA5}"/>
              </a:ext>
            </a:extLst>
          </p:cNvPr>
          <p:cNvSpPr txBox="1"/>
          <p:nvPr/>
        </p:nvSpPr>
        <p:spPr>
          <a:xfrm>
            <a:off x="9736080" y="9107170"/>
            <a:ext cx="321792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060" algn="ctr">
              <a:spcBef>
                <a:spcPts val="100"/>
              </a:spcBef>
            </a:pPr>
            <a:r>
              <a:rPr lang="fr-FR" spc="70" dirty="0">
                <a:latin typeface="Arial" panose="020B0604020202020204" pitchFamily="34" charset="0"/>
                <a:cs typeface="Trebuchet MS"/>
              </a:rPr>
              <a:t>Des salariés travaillent dans des structures de moins de 50 salariés</a:t>
            </a:r>
            <a:endParaRPr dirty="0">
              <a:latin typeface="Arial" panose="020B0604020202020204" pitchFamily="34" charset="0"/>
              <a:cs typeface="Trebuchet M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E3BE91-D947-73DF-7155-60142B1AF8FA}"/>
              </a:ext>
            </a:extLst>
          </p:cNvPr>
          <p:cNvSpPr/>
          <p:nvPr/>
        </p:nvSpPr>
        <p:spPr>
          <a:xfrm>
            <a:off x="2619500" y="4450052"/>
            <a:ext cx="323977" cy="129152"/>
          </a:xfrm>
          <a:prstGeom prst="rect">
            <a:avLst/>
          </a:prstGeom>
          <a:solidFill>
            <a:srgbClr val="E72D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72D1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663150-8E07-EAFD-DB10-0FB5E5DEADAE}"/>
              </a:ext>
            </a:extLst>
          </p:cNvPr>
          <p:cNvSpPr/>
          <p:nvPr/>
        </p:nvSpPr>
        <p:spPr>
          <a:xfrm>
            <a:off x="3157017" y="4319272"/>
            <a:ext cx="323977" cy="261560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B4B6E9-18BB-1450-486C-B24BF94AF5DC}"/>
              </a:ext>
            </a:extLst>
          </p:cNvPr>
          <p:cNvSpPr/>
          <p:nvPr/>
        </p:nvSpPr>
        <p:spPr>
          <a:xfrm>
            <a:off x="3740454" y="3897593"/>
            <a:ext cx="323977" cy="687542"/>
          </a:xfrm>
          <a:prstGeom prst="rect">
            <a:avLst/>
          </a:prstGeom>
          <a:solidFill>
            <a:srgbClr val="E72D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536800-3BED-34AA-435C-ED0DF497795D}"/>
              </a:ext>
            </a:extLst>
          </p:cNvPr>
          <p:cNvSpPr/>
          <p:nvPr/>
        </p:nvSpPr>
        <p:spPr>
          <a:xfrm>
            <a:off x="4274898" y="3393358"/>
            <a:ext cx="323977" cy="1201637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FFB772-2205-E290-3311-0B6745105D25}"/>
              </a:ext>
            </a:extLst>
          </p:cNvPr>
          <p:cNvSpPr/>
          <p:nvPr/>
        </p:nvSpPr>
        <p:spPr>
          <a:xfrm>
            <a:off x="4790831" y="3062687"/>
            <a:ext cx="323977" cy="1531462"/>
          </a:xfrm>
          <a:prstGeom prst="rect">
            <a:avLst/>
          </a:prstGeom>
          <a:solidFill>
            <a:srgbClr val="E72D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object 80">
            <a:extLst>
              <a:ext uri="{FF2B5EF4-FFF2-40B4-BE49-F238E27FC236}">
                <a16:creationId xmlns:a16="http://schemas.microsoft.com/office/drawing/2014/main" id="{D2D6F25B-1970-724E-51C3-DFF9D6AFB133}"/>
              </a:ext>
            </a:extLst>
          </p:cNvPr>
          <p:cNvSpPr txBox="1"/>
          <p:nvPr/>
        </p:nvSpPr>
        <p:spPr>
          <a:xfrm>
            <a:off x="4814943" y="2179170"/>
            <a:ext cx="264175" cy="69885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lang="fr-FR" sz="1800" b="1" spc="-10" dirty="0">
                <a:solidFill>
                  <a:srgbClr val="E72D17"/>
                </a:solidFill>
                <a:latin typeface="Arial" panose="020B0604020202020204" pitchFamily="34" charset="0"/>
                <a:cs typeface="Lucida Sans"/>
              </a:rPr>
              <a:t>22428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D4E10C4-3398-ACED-6EC0-5CDC4ED4A75C}"/>
              </a:ext>
            </a:extLst>
          </p:cNvPr>
          <p:cNvSpPr txBox="1"/>
          <p:nvPr/>
        </p:nvSpPr>
        <p:spPr>
          <a:xfrm>
            <a:off x="14336802" y="1029260"/>
            <a:ext cx="18823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FR" sz="8000" b="1" i="0" u="none" strike="noStrike" kern="1200" cap="none" spc="-880" normalizeH="0" baseline="0" noProof="0" dirty="0">
                <a:ln>
                  <a:noFill/>
                </a:ln>
                <a:solidFill>
                  <a:srgbClr val="CC00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ucida Sans"/>
              </a:rPr>
              <a:t>50%</a:t>
            </a:r>
            <a:endParaRPr lang="fr-FR" sz="8000" dirty="0">
              <a:solidFill>
                <a:srgbClr val="CC0001"/>
              </a:solidFill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9541BD7D-1CD3-4A56-A5CE-8AD155F77F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24" b="5500"/>
          <a:stretch>
            <a:fillRect/>
          </a:stretch>
        </p:blipFill>
        <p:spPr>
          <a:xfrm>
            <a:off x="5822463" y="3904238"/>
            <a:ext cx="3539888" cy="32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43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CC6D8E-795E-7F02-A1D0-479A344CE59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bject 73">
            <a:extLst>
              <a:ext uri="{FF2B5EF4-FFF2-40B4-BE49-F238E27FC236}">
                <a16:creationId xmlns:a16="http://schemas.microsoft.com/office/drawing/2014/main" id="{693E09BD-5474-D9A6-870B-4D5A64A16E0D}"/>
              </a:ext>
            </a:extLst>
          </p:cNvPr>
          <p:cNvSpPr/>
          <p:nvPr/>
        </p:nvSpPr>
        <p:spPr>
          <a:xfrm>
            <a:off x="0" y="342900"/>
            <a:ext cx="17719307" cy="9944104"/>
          </a:xfrm>
          <a:custGeom>
            <a:avLst/>
            <a:gdLst/>
            <a:ahLst/>
            <a:cxnLst/>
            <a:rect l="l" t="t" r="r" b="b"/>
            <a:pathLst>
              <a:path w="3952875" h="1008380">
                <a:moveTo>
                  <a:pt x="3952798" y="0"/>
                </a:moveTo>
                <a:lnTo>
                  <a:pt x="0" y="0"/>
                </a:lnTo>
                <a:lnTo>
                  <a:pt x="0" y="1007999"/>
                </a:lnTo>
                <a:lnTo>
                  <a:pt x="3952798" y="1007999"/>
                </a:lnTo>
                <a:lnTo>
                  <a:pt x="3952798" y="0"/>
                </a:lnTo>
                <a:close/>
              </a:path>
            </a:pathLst>
          </a:custGeom>
          <a:solidFill>
            <a:srgbClr val="455DA9"/>
          </a:solidFill>
        </p:spPr>
        <p:txBody>
          <a:bodyPr wrap="square" lIns="0" tIns="0" rIns="0" bIns="0" rtlCol="0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330"/>
          </a:p>
        </p:txBody>
      </p:sp>
      <p:sp>
        <p:nvSpPr>
          <p:cNvPr id="9" name="object 73">
            <a:extLst>
              <a:ext uri="{FF2B5EF4-FFF2-40B4-BE49-F238E27FC236}">
                <a16:creationId xmlns:a16="http://schemas.microsoft.com/office/drawing/2014/main" id="{62E640E1-F43F-3F53-C60D-972CD21CB042}"/>
              </a:ext>
            </a:extLst>
          </p:cNvPr>
          <p:cNvSpPr/>
          <p:nvPr/>
        </p:nvSpPr>
        <p:spPr>
          <a:xfrm>
            <a:off x="686875" y="342900"/>
            <a:ext cx="17032432" cy="9601200"/>
          </a:xfrm>
          <a:custGeom>
            <a:avLst/>
            <a:gdLst/>
            <a:ahLst/>
            <a:cxnLst/>
            <a:rect l="l" t="t" r="r" b="b"/>
            <a:pathLst>
              <a:path w="3952875" h="1008380">
                <a:moveTo>
                  <a:pt x="3952798" y="0"/>
                </a:moveTo>
                <a:lnTo>
                  <a:pt x="0" y="0"/>
                </a:lnTo>
                <a:lnTo>
                  <a:pt x="0" y="1007999"/>
                </a:lnTo>
                <a:lnTo>
                  <a:pt x="3952798" y="1007999"/>
                </a:lnTo>
                <a:lnTo>
                  <a:pt x="39527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330"/>
          </a:p>
        </p:txBody>
      </p:sp>
      <p:pic>
        <p:nvPicPr>
          <p:cNvPr id="8" name="Image 7" descr="Une image contenant arbre, Animation, Jeu PC, Jeu vidéo de stratégie&#10;&#10;Le contenu généré par l’IA peut être incorrect.">
            <a:extLst>
              <a:ext uri="{FF2B5EF4-FFF2-40B4-BE49-F238E27FC236}">
                <a16:creationId xmlns:a16="http://schemas.microsoft.com/office/drawing/2014/main" id="{3B66B586-FD71-3D57-45D0-D2036068A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34" y="1243617"/>
            <a:ext cx="15467525" cy="870048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0DC1FAA-4C26-369A-CAA9-D43CA636EE97}"/>
              </a:ext>
            </a:extLst>
          </p:cNvPr>
          <p:cNvSpPr txBox="1"/>
          <p:nvPr/>
        </p:nvSpPr>
        <p:spPr>
          <a:xfrm>
            <a:off x="681133" y="9574768"/>
            <a:ext cx="170324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</a:rPr>
              <a:t>À noter : </a:t>
            </a:r>
            <a:r>
              <a:rPr lang="fr-FR" dirty="0">
                <a:latin typeface="Arial" panose="020B0604020202020204" pitchFamily="34" charset="0"/>
              </a:rPr>
              <a:t>Un expert-comptable qui serait aussi commissaire aux comptes ne peut jamais auditer une entreprise dans laquelle il est associé ou salarié.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A164778-872B-2A7A-5AE1-7701C1165D63}"/>
              </a:ext>
            </a:extLst>
          </p:cNvPr>
          <p:cNvSpPr txBox="1"/>
          <p:nvPr/>
        </p:nvSpPr>
        <p:spPr>
          <a:xfrm>
            <a:off x="4638247" y="141677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</a:rPr>
              <a:t>Associé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DEC7D49-2323-AC90-D7E8-29C32E42C9A5}"/>
              </a:ext>
            </a:extLst>
          </p:cNvPr>
          <p:cNvSpPr txBox="1"/>
          <p:nvPr/>
        </p:nvSpPr>
        <p:spPr>
          <a:xfrm>
            <a:off x="11353800" y="1416778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</a:rPr>
              <a:t>Salarié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317AA74-19E6-D1B9-D485-A3B8F0342C99}"/>
              </a:ext>
            </a:extLst>
          </p:cNvPr>
          <p:cNvSpPr txBox="1"/>
          <p:nvPr/>
        </p:nvSpPr>
        <p:spPr>
          <a:xfrm>
            <a:off x="1295400" y="500866"/>
            <a:ext cx="159304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atin typeface="Arial" panose="020B0604020202020204" pitchFamily="34" charset="0"/>
              </a:rPr>
              <a:t>Modes d’exercice libéraux de l’expert-comptable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8128597-0AE1-711F-7846-9983733F2B8D}"/>
              </a:ext>
            </a:extLst>
          </p:cNvPr>
          <p:cNvSpPr txBox="1"/>
          <p:nvPr/>
        </p:nvSpPr>
        <p:spPr>
          <a:xfrm>
            <a:off x="1066800" y="6692400"/>
            <a:ext cx="7479193" cy="1974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dirty="0">
                <a:solidFill>
                  <a:srgbClr val="CC0001"/>
                </a:solidFill>
                <a:latin typeface="Arial" panose="020B0604020202020204" pitchFamily="34" charset="0"/>
              </a:rPr>
              <a:t>Associé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000" dirty="0">
                <a:latin typeface="Arial" panose="020B0604020202020204" pitchFamily="34" charset="0"/>
              </a:rPr>
              <a:t> est </a:t>
            </a:r>
            <a:r>
              <a:rPr lang="fr-FR" altLang="fr-FR" sz="2000" b="1" dirty="0">
                <a:latin typeface="Arial" panose="020B0604020202020204" pitchFamily="34" charset="0"/>
              </a:rPr>
              <a:t>co-propriétaire du cabinet</a:t>
            </a:r>
            <a:endParaRPr lang="fr-FR" altLang="fr-FR" sz="2000" dirty="0">
              <a:latin typeface="Arial" panose="020B0604020202020204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000" dirty="0">
                <a:latin typeface="Arial" panose="020B0604020202020204" pitchFamily="34" charset="0"/>
              </a:rPr>
              <a:t> Participe aux </a:t>
            </a:r>
            <a:r>
              <a:rPr lang="fr-FR" altLang="fr-FR" sz="2000" b="1" dirty="0">
                <a:latin typeface="Arial" panose="020B0604020202020204" pitchFamily="34" charset="0"/>
              </a:rPr>
              <a:t>décisions stratégiques</a:t>
            </a:r>
            <a:r>
              <a:rPr lang="fr-FR" altLang="fr-FR" sz="2000" dirty="0">
                <a:latin typeface="Arial" panose="020B0604020202020204" pitchFamily="34" charset="0"/>
              </a:rPr>
              <a:t> et partage les </a:t>
            </a:r>
            <a:r>
              <a:rPr lang="fr-FR" altLang="fr-FR" sz="2000" b="1" dirty="0">
                <a:latin typeface="Arial" panose="020B0604020202020204" pitchFamily="34" charset="0"/>
              </a:rPr>
              <a:t>bénéfices</a:t>
            </a:r>
            <a:endParaRPr lang="fr-FR" altLang="fr-FR" sz="2000" dirty="0">
              <a:latin typeface="Arial" panose="020B0604020202020204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000" dirty="0">
                <a:latin typeface="Arial" panose="020B0604020202020204" pitchFamily="34" charset="0"/>
              </a:rPr>
              <a:t> Plus </a:t>
            </a:r>
            <a:r>
              <a:rPr lang="fr-FR" altLang="fr-FR" sz="2000" b="1" dirty="0">
                <a:latin typeface="Arial" panose="020B0604020202020204" pitchFamily="34" charset="0"/>
              </a:rPr>
              <a:t>d’autonomie et de responsabilités</a:t>
            </a:r>
            <a:endParaRPr lang="fr-FR" altLang="fr-FR" sz="2000" dirty="0">
              <a:latin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AFD36E-37F0-46FC-77C6-86D27F49F720}"/>
              </a:ext>
            </a:extLst>
          </p:cNvPr>
          <p:cNvSpPr txBox="1"/>
          <p:nvPr/>
        </p:nvSpPr>
        <p:spPr>
          <a:xfrm>
            <a:off x="10290672" y="6461568"/>
            <a:ext cx="7274827" cy="2435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dirty="0">
                <a:solidFill>
                  <a:srgbClr val="CC0001"/>
                </a:solidFill>
                <a:latin typeface="Arial" panose="020B0604020202020204" pitchFamily="34" charset="0"/>
              </a:rPr>
              <a:t>Salarié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000" dirty="0">
                <a:latin typeface="Arial" panose="020B0604020202020204" pitchFamily="34" charset="0"/>
              </a:rPr>
              <a:t> pour le cabinet sans être associé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000" dirty="0">
                <a:latin typeface="Arial" panose="020B0604020202020204" pitchFamily="34" charset="0"/>
              </a:rPr>
              <a:t> Perçoit un </a:t>
            </a:r>
            <a:r>
              <a:rPr lang="fr-FR" altLang="fr-FR" sz="2000" b="1" dirty="0">
                <a:latin typeface="Arial" panose="020B0604020202020204" pitchFamily="34" charset="0"/>
              </a:rPr>
              <a:t>salaire fixe</a:t>
            </a:r>
            <a:endParaRPr lang="fr-FR" altLang="fr-FR" sz="2000" dirty="0">
              <a:latin typeface="Arial" panose="020B0604020202020204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000" dirty="0">
                <a:latin typeface="Arial" panose="020B0604020202020204" pitchFamily="34" charset="0"/>
              </a:rPr>
              <a:t> Acquiert de l’</a:t>
            </a:r>
            <a:r>
              <a:rPr lang="fr-FR" altLang="fr-FR" sz="2000" b="1" dirty="0">
                <a:latin typeface="Arial" panose="020B0604020202020204" pitchFamily="34" charset="0"/>
              </a:rPr>
              <a:t>expérience</a:t>
            </a:r>
            <a:r>
              <a:rPr lang="fr-FR" altLang="fr-FR" sz="2000" dirty="0">
                <a:latin typeface="Arial" panose="020B0604020202020204" pitchFamily="34" charset="0"/>
              </a:rPr>
              <a:t> et peut progresser vers l’association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000" dirty="0">
                <a:latin typeface="Arial" panose="020B0604020202020204" pitchFamily="34" charset="0"/>
              </a:rPr>
              <a:t> Peut exercer des missions d’audit, comptabilité et conseil</a:t>
            </a:r>
          </a:p>
        </p:txBody>
      </p:sp>
    </p:spTree>
    <p:extLst>
      <p:ext uri="{BB962C8B-B14F-4D97-AF65-F5344CB8AC3E}">
        <p14:creationId xmlns:p14="http://schemas.microsoft.com/office/powerpoint/2010/main" val="329584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EDCD84-55DC-1F72-DFD0-CC1C603A574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2E2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19F4BB5F-B83F-CD6B-A639-1A21ACC92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14173200" cy="10287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445A8E8-C6AF-31D3-1C1C-C6128194417F}"/>
              </a:ext>
            </a:extLst>
          </p:cNvPr>
          <p:cNvSpPr txBox="1"/>
          <p:nvPr/>
        </p:nvSpPr>
        <p:spPr>
          <a:xfrm>
            <a:off x="380999" y="6743700"/>
            <a:ext cx="33527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latin typeface="Arial" panose="020B0604020202020204" pitchFamily="34" charset="0"/>
              </a:rPr>
              <a:t>Collaborateur·rice</a:t>
            </a:r>
            <a:endParaRPr lang="fr-FR" sz="2000" b="1" dirty="0">
              <a:latin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697105-3694-C8CC-EAFC-07CC8BC96010}"/>
              </a:ext>
            </a:extLst>
          </p:cNvPr>
          <p:cNvSpPr txBox="1"/>
          <p:nvPr/>
        </p:nvSpPr>
        <p:spPr>
          <a:xfrm>
            <a:off x="381000" y="4943445"/>
            <a:ext cx="335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latin typeface="Arial" panose="020B0604020202020204" pitchFamily="34" charset="0"/>
              </a:rPr>
              <a:t>Chef·fe</a:t>
            </a:r>
            <a:r>
              <a:rPr lang="fr-FR" sz="2000" b="1" dirty="0">
                <a:latin typeface="Arial" panose="020B0604020202020204" pitchFamily="34" charset="0"/>
              </a:rPr>
              <a:t> de mission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635E78C-AD87-DD38-C8CF-AB5C92264B5C}"/>
              </a:ext>
            </a:extLst>
          </p:cNvPr>
          <p:cNvSpPr txBox="1"/>
          <p:nvPr/>
        </p:nvSpPr>
        <p:spPr>
          <a:xfrm>
            <a:off x="381000" y="7650965"/>
            <a:ext cx="33527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latin typeface="Arial" panose="020B0604020202020204" pitchFamily="34" charset="0"/>
              </a:rPr>
              <a:t>Assistant·e</a:t>
            </a:r>
            <a:endParaRPr lang="fr-FR" sz="20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>
            <a:extLst>
              <a:ext uri="{FF2B5EF4-FFF2-40B4-BE49-F238E27FC236}">
                <a16:creationId xmlns:a16="http://schemas.microsoft.com/office/drawing/2014/main" id="{9FEC50DC-841B-6688-006C-D3B1011C8CDB}"/>
              </a:ext>
            </a:extLst>
          </p:cNvPr>
          <p:cNvSpPr/>
          <p:nvPr/>
        </p:nvSpPr>
        <p:spPr>
          <a:xfrm rot="10800000">
            <a:off x="5576" y="3209768"/>
            <a:ext cx="1947334" cy="942054"/>
          </a:xfrm>
          <a:custGeom>
            <a:avLst/>
            <a:gdLst/>
            <a:ahLst/>
            <a:cxnLst/>
            <a:rect l="l" t="t" r="r" b="b"/>
            <a:pathLst>
              <a:path w="4590288" h="2220626">
                <a:moveTo>
                  <a:pt x="0" y="0"/>
                </a:moveTo>
                <a:lnTo>
                  <a:pt x="4590288" y="0"/>
                </a:lnTo>
                <a:lnTo>
                  <a:pt x="4590288" y="2220627"/>
                </a:lnTo>
                <a:lnTo>
                  <a:pt x="0" y="2220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20" name="Image 19" descr="Une image contenant Graphiqu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04A345DC-7129-0FBE-5207-206091F79D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1937523"/>
            <a:ext cx="5451145" cy="36631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D2FBDDD-184D-C9CF-EAC7-93277DC35F7A}"/>
              </a:ext>
            </a:extLst>
          </p:cNvPr>
          <p:cNvSpPr/>
          <p:nvPr/>
        </p:nvSpPr>
        <p:spPr>
          <a:xfrm>
            <a:off x="-18804" y="4152900"/>
            <a:ext cx="18301227" cy="6134100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texte, signe, rouge, clipart&#10;&#10;Description générée automatiquement">
            <a:extLst>
              <a:ext uri="{FF2B5EF4-FFF2-40B4-BE49-F238E27FC236}">
                <a16:creationId xmlns:a16="http://schemas.microsoft.com/office/drawing/2014/main" id="{816E0AC1-E145-CCD5-FAC0-2D0ADF173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66" y="1409700"/>
            <a:ext cx="7257268" cy="14478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3994A11-9647-BF15-51FC-8FD7C000D97C}"/>
              </a:ext>
            </a:extLst>
          </p:cNvPr>
          <p:cNvSpPr txBox="1"/>
          <p:nvPr/>
        </p:nvSpPr>
        <p:spPr>
          <a:xfrm>
            <a:off x="566458" y="4532447"/>
            <a:ext cx="1713070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Sunborn"/>
                <a:cs typeface="Sunborn"/>
                <a:sym typeface="Sunborn"/>
              </a:rPr>
              <a:t>Retrouvez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Sunborn"/>
                <a:cs typeface="Sunborn"/>
                <a:sym typeface="Sunborn"/>
              </a:rPr>
              <a:t> le CRO Normandie sur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Sunborn"/>
                <a:cs typeface="Sunborn"/>
                <a:sym typeface="Sunborn"/>
              </a:rPr>
              <a:t>ses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Sunborn"/>
                <a:cs typeface="Sunborn"/>
                <a:sym typeface="Sunborn"/>
              </a:rPr>
              <a:t> réseaux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Sunborn"/>
                <a:cs typeface="Sunborn"/>
                <a:sym typeface="Sunborn"/>
              </a:rPr>
              <a:t>sociaux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ea typeface="Sunborn"/>
              <a:cs typeface="Sunborn"/>
              <a:sym typeface="Sunborn"/>
            </a:endParaRPr>
          </a:p>
          <a:p>
            <a:pPr algn="ctr"/>
            <a:endParaRPr lang="fr-FR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fr-FR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fr-FR" sz="3000" kern="0" dirty="0" err="1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Linkedin</a:t>
            </a:r>
            <a:r>
              <a:rPr lang="fr-FR" sz="3000" kern="0" spc="-35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 </a:t>
            </a:r>
            <a:r>
              <a:rPr lang="fr-FR" sz="3000" kern="0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:</a:t>
            </a:r>
            <a:r>
              <a:rPr lang="fr-FR" sz="3000" kern="0" spc="-30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 </a:t>
            </a:r>
            <a:r>
              <a:rPr lang="fr-FR" sz="3000" kern="0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Ordre des experts-comptables de Normandie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fr-FR" sz="3000" kern="0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Instagram</a:t>
            </a:r>
            <a:r>
              <a:rPr lang="fr-FR" sz="3000" kern="0" spc="-20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 </a:t>
            </a:r>
            <a:r>
              <a:rPr lang="fr-FR" sz="3000" kern="0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:</a:t>
            </a:r>
            <a:r>
              <a:rPr lang="fr-FR" sz="3000" kern="0" spc="-15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 </a:t>
            </a:r>
            <a:r>
              <a:rPr lang="fr-FR" sz="3000" kern="0" spc="-10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@cronormandie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fr-FR" sz="3000" kern="0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YouTube</a:t>
            </a:r>
            <a:r>
              <a:rPr lang="fr-FR" sz="3000" kern="0" spc="-50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 </a:t>
            </a:r>
            <a:r>
              <a:rPr lang="fr-FR" sz="3000" kern="0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:</a:t>
            </a:r>
            <a:r>
              <a:rPr lang="fr-FR" sz="3000" kern="0" spc="-45" dirty="0">
                <a:solidFill>
                  <a:schemeClr val="bg1"/>
                </a:solidFill>
                <a:latin typeface="Arial" panose="020B0604020202020204" pitchFamily="34" charset="0"/>
                <a:cs typeface="Poppins"/>
              </a:rPr>
              <a:t> </a:t>
            </a:r>
            <a:r>
              <a:rPr lang="fr-FR" sz="30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@CROnormandie</a:t>
            </a:r>
            <a:endParaRPr lang="fr-FR" sz="3000" i="0" kern="0" dirty="0">
              <a:solidFill>
                <a:schemeClr val="bg1"/>
              </a:solidFill>
              <a:effectLst/>
              <a:latin typeface="Arial" panose="020B0604020202020204" pitchFamily="34" charset="0"/>
              <a:cs typeface="Poppins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fr-FR" sz="3000" kern="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Poppins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 aller plus loin</a:t>
            </a:r>
          </a:p>
          <a:p>
            <a:pPr algn="ctr"/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www.experts-comptables-normandie.fr</a:t>
            </a:r>
          </a:p>
          <a:p>
            <a:pPr algn="ctr"/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www.rejoinslesexperts.fr</a:t>
            </a:r>
          </a:p>
          <a:p>
            <a:pPr algn="ctr"/>
            <a:endParaRPr lang="fr-FR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Image 17" descr="Une image contenant Caractère coloré, Graphique&#10;&#10;Le contenu généré par l’IA peut être incorrect.">
            <a:extLst>
              <a:ext uri="{FF2B5EF4-FFF2-40B4-BE49-F238E27FC236}">
                <a16:creationId xmlns:a16="http://schemas.microsoft.com/office/drawing/2014/main" id="{4919B99E-ECFE-6203-8BA1-9242D693D4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1905327"/>
            <a:ext cx="2450073" cy="21268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Téléphone mobile, capture d’écran, Appareil mobile&#10;&#10;Le contenu généré par l’IA peut être incorrect.">
            <a:extLst>
              <a:ext uri="{FF2B5EF4-FFF2-40B4-BE49-F238E27FC236}">
                <a16:creationId xmlns:a16="http://schemas.microsoft.com/office/drawing/2014/main" id="{27582429-A7F9-9910-E7D4-8564AC118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8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C2F496-A715-617B-C598-6396316ED87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motif, carré, Symétrie, pixel&#10;&#10;Description générée automatiquement">
            <a:extLst>
              <a:ext uri="{FF2B5EF4-FFF2-40B4-BE49-F238E27FC236}">
                <a16:creationId xmlns:a16="http://schemas.microsoft.com/office/drawing/2014/main" id="{DF4DF9CC-392C-65A9-2DD1-2F7BE399FB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857500"/>
            <a:ext cx="5765384" cy="5765384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75A5C46E-08F6-A67D-4DE5-ECD03CC13BF6}"/>
              </a:ext>
            </a:extLst>
          </p:cNvPr>
          <p:cNvSpPr txBox="1"/>
          <p:nvPr/>
        </p:nvSpPr>
        <p:spPr>
          <a:xfrm>
            <a:off x="3518539" y="581916"/>
            <a:ext cx="11250921" cy="1887751"/>
          </a:xfrm>
          <a:prstGeom prst="rect">
            <a:avLst/>
          </a:prstGeom>
          <a:solidFill>
            <a:srgbClr val="455DA9"/>
          </a:solidFill>
        </p:spPr>
        <p:txBody>
          <a:bodyPr vert="horz" wrap="square" lIns="0" tIns="19866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 algn="ctr">
              <a:spcBef>
                <a:spcPts val="156"/>
              </a:spcBef>
            </a:pPr>
            <a:r>
              <a:rPr lang="fr-FR" sz="5985" b="1" spc="408" dirty="0">
                <a:solidFill>
                  <a:schemeClr val="bg1"/>
                </a:solidFill>
                <a:latin typeface="Arial Black" panose="020B0A0402010202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QU’AVEZ-VOUS PENSÉ</a:t>
            </a:r>
          </a:p>
          <a:p>
            <a:pPr marL="17275" algn="ctr">
              <a:spcBef>
                <a:spcPts val="156"/>
              </a:spcBef>
            </a:pPr>
            <a:r>
              <a:rPr lang="fr-FR" sz="5985" b="1" spc="408" dirty="0">
                <a:solidFill>
                  <a:schemeClr val="bg1"/>
                </a:solidFill>
                <a:latin typeface="Arial Black" panose="020B0A0402010202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DE L’INTERVENTION ?</a:t>
            </a:r>
            <a:endParaRPr sz="5985" spc="408" dirty="0">
              <a:solidFill>
                <a:schemeClr val="bg1"/>
              </a:solidFill>
              <a:latin typeface="Arial Black" panose="020B0A04020102020204" pitchFamily="34" charset="0"/>
              <a:ea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BA1BD23-F960-8DAF-3D57-E5AF12C00943}"/>
              </a:ext>
            </a:extLst>
          </p:cNvPr>
          <p:cNvSpPr txBox="1"/>
          <p:nvPr/>
        </p:nvSpPr>
        <p:spPr>
          <a:xfrm>
            <a:off x="5427485" y="9010717"/>
            <a:ext cx="7559612" cy="7736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9866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 algn="ctr">
              <a:spcBef>
                <a:spcPts val="156"/>
              </a:spcBef>
            </a:pPr>
            <a:r>
              <a:rPr lang="fr-FR" sz="4897" b="1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Donnez-nous votre avis !</a:t>
            </a:r>
            <a:endParaRPr sz="4897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10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82AD2-919D-DAA5-6068-E01181D3F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8ECE8A7-7C4D-048D-23AB-6A2A69ED8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38" y="3848100"/>
            <a:ext cx="10989524" cy="21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2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002E0C-7DEC-26B6-DEDE-A3A9BE599080}"/>
              </a:ext>
            </a:extLst>
          </p:cNvPr>
          <p:cNvSpPr/>
          <p:nvPr/>
        </p:nvSpPr>
        <p:spPr>
          <a:xfrm>
            <a:off x="0" y="1714500"/>
            <a:ext cx="18288000" cy="8591303"/>
          </a:xfrm>
          <a:prstGeom prst="rect">
            <a:avLst/>
          </a:prstGeom>
          <a:solidFill>
            <a:srgbClr val="E31C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D78DDB-6161-4D23-B68E-1F22E3902137}"/>
              </a:ext>
            </a:extLst>
          </p:cNvPr>
          <p:cNvSpPr/>
          <p:nvPr/>
        </p:nvSpPr>
        <p:spPr>
          <a:xfrm>
            <a:off x="360" y="2"/>
            <a:ext cx="18287280" cy="175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3330"/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05D21D94-C0B9-40FF-9682-5C2872713CC6}"/>
              </a:ext>
            </a:extLst>
          </p:cNvPr>
          <p:cNvSpPr txBox="1"/>
          <p:nvPr/>
        </p:nvSpPr>
        <p:spPr>
          <a:xfrm>
            <a:off x="3505200" y="4206003"/>
            <a:ext cx="9913331" cy="2699393"/>
          </a:xfrm>
          <a:prstGeom prst="rect">
            <a:avLst/>
          </a:prstGeom>
        </p:spPr>
        <p:txBody>
          <a:bodyPr vert="horz" wrap="square" lIns="0" tIns="431864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 marR="6910" algn="ctr">
              <a:lnSpc>
                <a:spcPct val="75200"/>
              </a:lnSpc>
              <a:spcBef>
                <a:spcPts val="3401"/>
              </a:spcBef>
            </a:pPr>
            <a:r>
              <a:rPr lang="fr-FR" sz="9600" b="1" spc="299" dirty="0">
                <a:solidFill>
                  <a:schemeClr val="bg1"/>
                </a:solidFill>
                <a:latin typeface="Arial Black" panose="020B0A04020102020204" pitchFamily="34" charset="0"/>
                <a:cs typeface="Times New Roman"/>
              </a:rPr>
              <a:t>Expert-comptable</a:t>
            </a:r>
            <a:endParaRPr sz="9600" dirty="0">
              <a:solidFill>
                <a:schemeClr val="bg1"/>
              </a:solidFill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80DEF04E-A953-47B1-85F0-B77F1506B0AB}"/>
              </a:ext>
            </a:extLst>
          </p:cNvPr>
          <p:cNvSpPr txBox="1"/>
          <p:nvPr/>
        </p:nvSpPr>
        <p:spPr>
          <a:xfrm>
            <a:off x="609600" y="2826866"/>
            <a:ext cx="6868363" cy="94077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 algn="ctr">
              <a:spcBef>
                <a:spcPts val="136"/>
              </a:spcBef>
            </a:pPr>
            <a:r>
              <a:rPr lang="fr-FR" sz="6000" spc="82" dirty="0">
                <a:solidFill>
                  <a:schemeClr val="bg1"/>
                </a:solidFill>
                <a:latin typeface="Arial" panose="020B0604020202020204" pitchFamily="34" charset="0"/>
                <a:cs typeface="Tahoma"/>
              </a:rPr>
              <a:t>Qu’est-ce qu’un</a:t>
            </a:r>
            <a:endParaRPr sz="6000" dirty="0">
              <a:solidFill>
                <a:schemeClr val="bg1"/>
              </a:solidFill>
              <a:latin typeface="Arial" panose="020B0604020202020204" pitchFamily="34" charset="0"/>
              <a:cs typeface="Tahoma"/>
            </a:endParaRPr>
          </a:p>
        </p:txBody>
      </p:sp>
      <p:pic>
        <p:nvPicPr>
          <p:cNvPr id="17" name="Image 16" descr="Une image contenant texte, signe, rouge, clipart&#10;&#10;Description générée automatiquement">
            <a:extLst>
              <a:ext uri="{FF2B5EF4-FFF2-40B4-BE49-F238E27FC236}">
                <a16:creationId xmlns:a16="http://schemas.microsoft.com/office/drawing/2014/main" id="{D71C287E-15E3-4B20-8F37-FFFD1D889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639" y="478572"/>
            <a:ext cx="3997883" cy="797564"/>
          </a:xfrm>
          <a:prstGeom prst="rect">
            <a:avLst/>
          </a:prstGeom>
        </p:spPr>
      </p:pic>
      <p:sp>
        <p:nvSpPr>
          <p:cNvPr id="4" name="object 17">
            <a:extLst>
              <a:ext uri="{FF2B5EF4-FFF2-40B4-BE49-F238E27FC236}">
                <a16:creationId xmlns:a16="http://schemas.microsoft.com/office/drawing/2014/main" id="{FB7CAE95-DC70-3A02-F876-B7437462095E}"/>
              </a:ext>
            </a:extLst>
          </p:cNvPr>
          <p:cNvSpPr txBox="1"/>
          <p:nvPr/>
        </p:nvSpPr>
        <p:spPr>
          <a:xfrm>
            <a:off x="8999652" y="7396994"/>
            <a:ext cx="5417532" cy="940773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>
              <a:spcBef>
                <a:spcPts val="136"/>
              </a:spcBef>
            </a:pPr>
            <a:r>
              <a:rPr lang="fr-FR" sz="6000" spc="82" dirty="0">
                <a:solidFill>
                  <a:schemeClr val="bg1"/>
                </a:solidFill>
                <a:latin typeface="Arial" panose="020B0604020202020204" pitchFamily="34" charset="0"/>
                <a:cs typeface="Tahoma"/>
              </a:rPr>
              <a:t>Selon vous</a:t>
            </a:r>
            <a:endParaRPr sz="6000" dirty="0">
              <a:solidFill>
                <a:schemeClr val="bg1"/>
              </a:solidFill>
              <a:latin typeface="Arial" panose="020B0604020202020204" pitchFamily="34" charset="0"/>
              <a:cs typeface="Tahoma"/>
            </a:endParaRPr>
          </a:p>
        </p:txBody>
      </p:sp>
      <p:pic>
        <p:nvPicPr>
          <p:cNvPr id="11" name="Image 10" descr="Une image contenant Graphique, noir et blanc&#10;&#10;Le contenu généré par l’IA peut être incorrect.">
            <a:extLst>
              <a:ext uri="{FF2B5EF4-FFF2-40B4-BE49-F238E27FC236}">
                <a16:creationId xmlns:a16="http://schemas.microsoft.com/office/drawing/2014/main" id="{2F5CD796-CDE5-C331-CEA3-8659BFE87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839" y="5555699"/>
            <a:ext cx="2362200" cy="38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F2CD4B-502A-DB70-1F15-CCDC113E7580}"/>
              </a:ext>
            </a:extLst>
          </p:cNvPr>
          <p:cNvSpPr/>
          <p:nvPr/>
        </p:nvSpPr>
        <p:spPr>
          <a:xfrm>
            <a:off x="0" y="1333500"/>
            <a:ext cx="18288000" cy="8972303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bject 73">
            <a:extLst>
              <a:ext uri="{FF2B5EF4-FFF2-40B4-BE49-F238E27FC236}">
                <a16:creationId xmlns:a16="http://schemas.microsoft.com/office/drawing/2014/main" id="{5F9B4E62-0B06-4BBB-BD8E-4403BB55B847}"/>
              </a:ext>
            </a:extLst>
          </p:cNvPr>
          <p:cNvSpPr/>
          <p:nvPr/>
        </p:nvSpPr>
        <p:spPr>
          <a:xfrm>
            <a:off x="8088190" y="3490502"/>
            <a:ext cx="6428124" cy="942327"/>
          </a:xfrm>
          <a:custGeom>
            <a:avLst/>
            <a:gdLst/>
            <a:ahLst/>
            <a:cxnLst/>
            <a:rect l="l" t="t" r="r" b="b"/>
            <a:pathLst>
              <a:path w="3952875" h="1008380">
                <a:moveTo>
                  <a:pt x="3952798" y="0"/>
                </a:moveTo>
                <a:lnTo>
                  <a:pt x="0" y="0"/>
                </a:lnTo>
                <a:lnTo>
                  <a:pt x="0" y="1007999"/>
                </a:lnTo>
                <a:lnTo>
                  <a:pt x="3952798" y="1007999"/>
                </a:lnTo>
                <a:lnTo>
                  <a:pt x="39527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33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3A223186-5FEC-446E-B9BC-CBDEDE8823BB}"/>
              </a:ext>
            </a:extLst>
          </p:cNvPr>
          <p:cNvSpPr txBox="1"/>
          <p:nvPr/>
        </p:nvSpPr>
        <p:spPr>
          <a:xfrm>
            <a:off x="8305800" y="3623809"/>
            <a:ext cx="6047123" cy="645436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 algn="ctr">
              <a:spcBef>
                <a:spcPts val="136"/>
              </a:spcBef>
            </a:pPr>
            <a:r>
              <a:rPr lang="fr-FR" sz="4081" b="1" spc="211" dirty="0">
                <a:solidFill>
                  <a:srgbClr val="E31C18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L’expert-comptable</a:t>
            </a:r>
            <a:endParaRPr sz="4081" dirty="0">
              <a:solidFill>
                <a:srgbClr val="E31C18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 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B3E0A744-F1EC-B996-7789-B743C6DE2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9224"/>
            <a:ext cx="5246453" cy="1005571"/>
          </a:xfrm>
          <a:prstGeom prst="rect">
            <a:avLst/>
          </a:prstGeom>
        </p:spPr>
      </p:pic>
      <p:sp>
        <p:nvSpPr>
          <p:cNvPr id="5" name="object 8">
            <a:extLst>
              <a:ext uri="{FF2B5EF4-FFF2-40B4-BE49-F238E27FC236}">
                <a16:creationId xmlns:a16="http://schemas.microsoft.com/office/drawing/2014/main" id="{D680A656-2DBD-3DBE-800C-0FBF271EEF68}"/>
              </a:ext>
            </a:extLst>
          </p:cNvPr>
          <p:cNvSpPr txBox="1"/>
          <p:nvPr/>
        </p:nvSpPr>
        <p:spPr>
          <a:xfrm>
            <a:off x="0" y="259973"/>
            <a:ext cx="18288000" cy="694552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 algn="ctr">
              <a:spcBef>
                <a:spcPts val="136"/>
              </a:spcBef>
            </a:pPr>
            <a:r>
              <a:rPr lang="fr-FR" sz="4400" spc="211" dirty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rôle essentiel </a:t>
            </a:r>
            <a:r>
              <a:rPr lang="fr-FR" sz="4400" spc="211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auprès des dirigeants</a:t>
            </a:r>
            <a:endParaRPr sz="4400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361D530-8DA4-6F15-B86B-D5E74F7332DE}"/>
              </a:ext>
            </a:extLst>
          </p:cNvPr>
          <p:cNvSpPr txBox="1"/>
          <p:nvPr/>
        </p:nvSpPr>
        <p:spPr>
          <a:xfrm>
            <a:off x="4450236" y="4607178"/>
            <a:ext cx="138377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</a:rPr>
              <a:t>Coach stratégique &amp; expert comptable</a:t>
            </a:r>
          </a:p>
          <a:p>
            <a:pPr algn="ctr"/>
            <a:endParaRPr lang="fr-FR" sz="3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</a:rPr>
              <a:t>Accompagne le dirigeant dans ses choix stratégiques et opérationnels</a:t>
            </a:r>
          </a:p>
          <a:p>
            <a:pPr algn="ctr"/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</a:rPr>
              <a:t>Et les entrepreneurs dans la construction de leur projet</a:t>
            </a:r>
          </a:p>
          <a:p>
            <a:pPr algn="ctr"/>
            <a:endParaRPr lang="fr-FR" sz="3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</a:rPr>
              <a:t>Assure la tenue des comptes, bulletins de paie, déclarations fiscales</a:t>
            </a:r>
          </a:p>
          <a:p>
            <a:pPr algn="ctr"/>
            <a:endParaRPr lang="fr-FR" sz="3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</a:rPr>
              <a:t>Prépare le prévisionnel et conseille sur financement, RH, contrats</a:t>
            </a:r>
          </a:p>
        </p:txBody>
      </p:sp>
      <p:pic>
        <p:nvPicPr>
          <p:cNvPr id="15" name="Image 14" descr="Une image contenant croquis, dessin, Visage humain, habits&#10;&#10;Le contenu généré par l’IA peut être incorrect.">
            <a:extLst>
              <a:ext uri="{FF2B5EF4-FFF2-40B4-BE49-F238E27FC236}">
                <a16:creationId xmlns:a16="http://schemas.microsoft.com/office/drawing/2014/main" id="{8BD8FE5C-FCD8-8F9D-8F3F-F632CDAA5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14900"/>
            <a:ext cx="5390903" cy="539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6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5F5F5-6DBB-E8F2-1163-F245030DC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815E91-8CAD-F265-6640-60B75D901D4B}"/>
              </a:ext>
            </a:extLst>
          </p:cNvPr>
          <p:cNvSpPr/>
          <p:nvPr/>
        </p:nvSpPr>
        <p:spPr>
          <a:xfrm>
            <a:off x="1981200" y="1333500"/>
            <a:ext cx="16306800" cy="8953500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FE09AA04-4539-916B-46D1-98F840FD3458}"/>
              </a:ext>
            </a:extLst>
          </p:cNvPr>
          <p:cNvSpPr txBox="1"/>
          <p:nvPr/>
        </p:nvSpPr>
        <p:spPr>
          <a:xfrm>
            <a:off x="0" y="-4406"/>
            <a:ext cx="17373600" cy="1033106"/>
          </a:xfrm>
          <a:prstGeom prst="rect">
            <a:avLst/>
          </a:prstGeom>
        </p:spPr>
        <p:txBody>
          <a:bodyPr vert="horz" wrap="square" lIns="0" tIns="17275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 algn="ctr">
              <a:spcBef>
                <a:spcPts val="136"/>
              </a:spcBef>
            </a:pPr>
            <a:r>
              <a:rPr lang="fr-FR" sz="6600" spc="211" dirty="0">
                <a:solidFill>
                  <a:srgbClr val="CC000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Zoom</a:t>
            </a:r>
            <a:r>
              <a:rPr lang="fr-FR" sz="4081" spc="211" dirty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400" spc="211" dirty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 l’expert-comptable</a:t>
            </a:r>
            <a:endParaRPr sz="4400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15B2B1-7424-F063-5A5E-91387FAD4A55}"/>
              </a:ext>
            </a:extLst>
          </p:cNvPr>
          <p:cNvSpPr txBox="1"/>
          <p:nvPr/>
        </p:nvSpPr>
        <p:spPr>
          <a:xfrm>
            <a:off x="2514600" y="1513563"/>
            <a:ext cx="14478000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</a:rPr>
              <a:t>Conseil stratégique et accompagnement du dirigeant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Aide à la prise de décisions opérationnelles et financières</a:t>
            </a:r>
          </a:p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Orientation sur organisation, RH, contrats, financement</a:t>
            </a:r>
          </a:p>
          <a:p>
            <a:endParaRPr lang="fr-FR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Soutien à l’entrepreneuriat</a:t>
            </a:r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</a:rPr>
              <a:t> :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structuration financière, prévisionnel, levée de fonds, mise en réseau</a:t>
            </a:r>
          </a:p>
          <a:p>
            <a:endParaRPr lang="fr-FR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Pilotage et contrôle</a:t>
            </a:r>
            <a:endParaRPr lang="fr-FR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Revue, analyse et présentation des comptes</a:t>
            </a:r>
          </a:p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Validation des prévisionnels et </a:t>
            </a:r>
            <a:r>
              <a:rPr lang="fr-FR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reporting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Détection de risques et recommandations</a:t>
            </a:r>
          </a:p>
          <a:p>
            <a:endParaRPr lang="fr-FR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Certification interne (non légale)</a:t>
            </a:r>
            <a:endParaRPr lang="fr-FR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Vérifie la cohérence des comptes avant clôture</a:t>
            </a:r>
          </a:p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Garant de la fiabilité des données pour le dirigeant</a:t>
            </a:r>
          </a:p>
          <a:p>
            <a:endParaRPr lang="fr-FR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Coordination des pôles du cabinet</a:t>
            </a:r>
            <a:endParaRPr lang="fr-FR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Supervise les équipes comptables, fiscales, RH, juridiques</a:t>
            </a:r>
          </a:p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Oriente et valide les travaux réalisés par les collaborateurs</a:t>
            </a:r>
          </a:p>
          <a:p>
            <a:endParaRPr lang="fr-FR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Veille et conformité</a:t>
            </a:r>
            <a:endParaRPr lang="fr-FR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Normes comptables et fiscales</a:t>
            </a:r>
          </a:p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Réglementation sectorielle et bonnes pratiques</a:t>
            </a:r>
          </a:p>
        </p:txBody>
      </p:sp>
      <p:pic>
        <p:nvPicPr>
          <p:cNvPr id="1038" name="Picture 14" descr="En style lineart bande dessinée, une paire de jumelles. Fonds blanc">
            <a:extLst>
              <a:ext uri="{FF2B5EF4-FFF2-40B4-BE49-F238E27FC236}">
                <a16:creationId xmlns:a16="http://schemas.microsoft.com/office/drawing/2014/main" id="{47E37151-FB97-F620-A37D-2F015BBCC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" y="8915401"/>
            <a:ext cx="1371599" cy="13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ADE86B-6C9E-8F9E-426D-AA47EE834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00" y="7273520"/>
            <a:ext cx="1521614" cy="15216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8427A5-3AA8-0FB7-4E44-B8CDAC27E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25" y="5726657"/>
            <a:ext cx="1481489" cy="14814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317254-CBFA-4C1F-C6ED-6F8952EEE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23" y="4030351"/>
            <a:ext cx="1615291" cy="16152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F78DE03-93F6-797C-EA0F-7304420873FC}"/>
              </a:ext>
            </a:extLst>
          </p:cNvPr>
          <p:cNvSpPr txBox="1"/>
          <p:nvPr/>
        </p:nvSpPr>
        <p:spPr>
          <a:xfrm>
            <a:off x="10134600" y="4378107"/>
            <a:ext cx="6244267" cy="1685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latin typeface="Arial" panose="020B0604020202020204" pitchFamily="34" charset="0"/>
              </a:rPr>
              <a:t>Pas deux experts-comptables </a:t>
            </a:r>
          </a:p>
          <a:p>
            <a:pPr algn="ctr">
              <a:lnSpc>
                <a:spcPct val="150000"/>
              </a:lnSpc>
            </a:pPr>
            <a:r>
              <a:rPr lang="fr-FR" sz="2400" b="1" dirty="0">
                <a:latin typeface="Arial" panose="020B0604020202020204" pitchFamily="34" charset="0"/>
              </a:rPr>
              <a:t>ne vivent le même quotidien : </a:t>
            </a:r>
          </a:p>
          <a:p>
            <a:pPr algn="ctr">
              <a:lnSpc>
                <a:spcPct val="150000"/>
              </a:lnSpc>
            </a:pPr>
            <a:r>
              <a:rPr lang="fr-FR" sz="2400" b="1" dirty="0">
                <a:latin typeface="Arial" panose="020B0604020202020204" pitchFamily="34" charset="0"/>
              </a:rPr>
              <a:t>chacun donne </a:t>
            </a:r>
            <a:r>
              <a:rPr lang="fr-FR" sz="2400" b="1" dirty="0">
                <a:solidFill>
                  <a:srgbClr val="CC0001"/>
                </a:solidFill>
                <a:latin typeface="Arial" panose="020B0604020202020204" pitchFamily="34" charset="0"/>
              </a:rPr>
              <a:t>sa couleur </a:t>
            </a:r>
            <a:r>
              <a:rPr lang="fr-FR" sz="2400" b="1" dirty="0">
                <a:latin typeface="Arial" panose="020B0604020202020204" pitchFamily="34" charset="0"/>
              </a:rPr>
              <a:t>à </a:t>
            </a:r>
            <a:r>
              <a:rPr lang="fr-FR" sz="2400" b="1" dirty="0">
                <a:solidFill>
                  <a:srgbClr val="CC0001"/>
                </a:solidFill>
                <a:latin typeface="Arial" panose="020B0604020202020204" pitchFamily="34" charset="0"/>
              </a:rPr>
              <a:t>son métier</a:t>
            </a:r>
            <a:r>
              <a:rPr lang="fr-FR" sz="2400" b="1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A5A75C6-BA48-C7C7-0137-401669D8A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0613"/>
            <a:ext cx="1981200" cy="1981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A798F30-69AA-62AC-711E-0CEC1ED78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78" y="2740439"/>
            <a:ext cx="1230955" cy="1230955"/>
          </a:xfrm>
          <a:prstGeom prst="rect">
            <a:avLst/>
          </a:prstGeom>
        </p:spPr>
      </p:pic>
      <p:pic>
        <p:nvPicPr>
          <p:cNvPr id="20" name="Image 19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id="{F29FF3C2-C745-65C8-CEC1-BFF6DBD200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4870392"/>
            <a:ext cx="5410200" cy="5410200"/>
          </a:xfrm>
          <a:prstGeom prst="rect">
            <a:avLst/>
          </a:prstGeom>
        </p:spPr>
      </p:pic>
      <p:pic>
        <p:nvPicPr>
          <p:cNvPr id="7" name="Image 6" descr="Une image contenant texte, signe, rouge, clipart&#10;&#10;Description générée automatiquement">
            <a:extLst>
              <a:ext uri="{FF2B5EF4-FFF2-40B4-BE49-F238E27FC236}">
                <a16:creationId xmlns:a16="http://schemas.microsoft.com/office/drawing/2014/main" id="{411A1A11-47C0-B346-AE69-4924EAEFB8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580" y="294093"/>
            <a:ext cx="3172573" cy="63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02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73">
            <a:extLst>
              <a:ext uri="{FF2B5EF4-FFF2-40B4-BE49-F238E27FC236}">
                <a16:creationId xmlns:a16="http://schemas.microsoft.com/office/drawing/2014/main" id="{1F14084E-8C8E-47DB-A716-31E4DEDD1DC1}"/>
              </a:ext>
            </a:extLst>
          </p:cNvPr>
          <p:cNvSpPr/>
          <p:nvPr/>
        </p:nvSpPr>
        <p:spPr>
          <a:xfrm>
            <a:off x="4687164" y="2046462"/>
            <a:ext cx="3109421" cy="609502"/>
          </a:xfrm>
          <a:custGeom>
            <a:avLst/>
            <a:gdLst/>
            <a:ahLst/>
            <a:cxnLst/>
            <a:rect l="l" t="t" r="r" b="b"/>
            <a:pathLst>
              <a:path w="3952875" h="1008380">
                <a:moveTo>
                  <a:pt x="3952798" y="0"/>
                </a:moveTo>
                <a:lnTo>
                  <a:pt x="0" y="0"/>
                </a:lnTo>
                <a:lnTo>
                  <a:pt x="0" y="1007999"/>
                </a:lnTo>
                <a:lnTo>
                  <a:pt x="3952798" y="1007999"/>
                </a:lnTo>
                <a:lnTo>
                  <a:pt x="39527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330"/>
          </a:p>
        </p:txBody>
      </p:sp>
      <p:sp>
        <p:nvSpPr>
          <p:cNvPr id="12" name="object 73">
            <a:extLst>
              <a:ext uri="{FF2B5EF4-FFF2-40B4-BE49-F238E27FC236}">
                <a16:creationId xmlns:a16="http://schemas.microsoft.com/office/drawing/2014/main" id="{5319BCE9-724A-450F-9753-E82C0E4D2DEF}"/>
              </a:ext>
            </a:extLst>
          </p:cNvPr>
          <p:cNvSpPr/>
          <p:nvPr/>
        </p:nvSpPr>
        <p:spPr>
          <a:xfrm>
            <a:off x="13209848" y="345034"/>
            <a:ext cx="2774878" cy="609502"/>
          </a:xfrm>
          <a:custGeom>
            <a:avLst/>
            <a:gdLst/>
            <a:ahLst/>
            <a:cxnLst/>
            <a:rect l="l" t="t" r="r" b="b"/>
            <a:pathLst>
              <a:path w="3952875" h="1008380">
                <a:moveTo>
                  <a:pt x="3952798" y="0"/>
                </a:moveTo>
                <a:lnTo>
                  <a:pt x="0" y="0"/>
                </a:lnTo>
                <a:lnTo>
                  <a:pt x="0" y="1007999"/>
                </a:lnTo>
                <a:lnTo>
                  <a:pt x="3952798" y="1007999"/>
                </a:lnTo>
                <a:lnTo>
                  <a:pt x="39527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330"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8C367222-E3C7-45E2-9892-90331ABA1B3C}"/>
              </a:ext>
            </a:extLst>
          </p:cNvPr>
          <p:cNvSpPr txBox="1"/>
          <p:nvPr/>
        </p:nvSpPr>
        <p:spPr>
          <a:xfrm>
            <a:off x="906054" y="1047814"/>
            <a:ext cx="16502601" cy="2455881"/>
          </a:xfrm>
          <a:prstGeom prst="rect">
            <a:avLst/>
          </a:prstGeom>
        </p:spPr>
        <p:txBody>
          <a:bodyPr vert="horz" wrap="square" lIns="0" tIns="196930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 algn="ctr">
              <a:spcBef>
                <a:spcPts val="1551"/>
              </a:spcBef>
            </a:pPr>
            <a:r>
              <a:rPr lang="fr-FR" sz="3200" b="1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Merriweather"/>
              </a:rPr>
              <a:t>L’expert-comptable est le 1</a:t>
            </a:r>
            <a:r>
              <a:rPr lang="fr-FR" sz="3200" b="1" baseline="30000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Merriweather"/>
              </a:rPr>
              <a:t>er</a:t>
            </a:r>
            <a:r>
              <a:rPr lang="fr-FR" sz="3200" b="1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Merriweather"/>
              </a:rPr>
              <a:t> conseiller des chefs d’entreprises. </a:t>
            </a:r>
          </a:p>
          <a:p>
            <a:pPr marL="17275" algn="ctr">
              <a:spcBef>
                <a:spcPts val="1551"/>
              </a:spcBef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Merriweather"/>
              </a:rPr>
              <a:t>Il s’occupe de la comptabilité de son client, mais cela va plus loin. </a:t>
            </a:r>
          </a:p>
          <a:p>
            <a:pPr marL="17275" algn="ctr">
              <a:spcBef>
                <a:spcPts val="1551"/>
              </a:spcBef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Merriweather"/>
              </a:rPr>
              <a:t>Il propose programme et une </a:t>
            </a:r>
            <a:r>
              <a:rPr lang="fr-FR" sz="2800" dirty="0" err="1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Merriweather"/>
              </a:rPr>
              <a:t>diet</a:t>
            </a: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Merriweather"/>
              </a:rPr>
              <a:t>’ adaptée </a:t>
            </a: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 accompagner les dirigeants à toutes les étapes pour maintenir leur entreprise en </a:t>
            </a:r>
            <a:r>
              <a:rPr lang="fr-FR" sz="2800" b="1" dirty="0">
                <a:solidFill>
                  <a:srgbClr val="E30613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bonne santé !</a:t>
            </a:r>
            <a:endParaRPr sz="2800" b="1" dirty="0">
              <a:solidFill>
                <a:srgbClr val="E30613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91421CE-18C6-4ED2-B080-BC69994C5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191" y="3238500"/>
            <a:ext cx="12153618" cy="7769495"/>
          </a:xfrm>
          <a:prstGeom prst="rect">
            <a:avLst/>
          </a:prstGeom>
        </p:spPr>
      </p:pic>
      <p:sp>
        <p:nvSpPr>
          <p:cNvPr id="11" name="object 13">
            <a:extLst>
              <a:ext uri="{FF2B5EF4-FFF2-40B4-BE49-F238E27FC236}">
                <a16:creationId xmlns:a16="http://schemas.microsoft.com/office/drawing/2014/main" id="{C617EFAC-F91B-45CE-B364-C61906CE81FC}"/>
              </a:ext>
            </a:extLst>
          </p:cNvPr>
          <p:cNvSpPr/>
          <p:nvPr/>
        </p:nvSpPr>
        <p:spPr>
          <a:xfrm>
            <a:off x="4158562" y="479371"/>
            <a:ext cx="217659" cy="251345"/>
          </a:xfrm>
          <a:custGeom>
            <a:avLst/>
            <a:gdLst/>
            <a:ahLst/>
            <a:cxnLst/>
            <a:rect l="l" t="t" r="r" b="b"/>
            <a:pathLst>
              <a:path w="160020" h="184785">
                <a:moveTo>
                  <a:pt x="0" y="0"/>
                </a:moveTo>
                <a:lnTo>
                  <a:pt x="0" y="184302"/>
                </a:lnTo>
                <a:lnTo>
                  <a:pt x="159600" y="9215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330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texte, signe, rouge, clipart&#10;&#10;Description générée automatiquement">
            <a:extLst>
              <a:ext uri="{FF2B5EF4-FFF2-40B4-BE49-F238E27FC236}">
                <a16:creationId xmlns:a16="http://schemas.microsoft.com/office/drawing/2014/main" id="{CD0F9E42-FCD2-96EC-E403-8BD8A5A1F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54879"/>
            <a:ext cx="3172573" cy="6329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E4A095-C26D-2703-682E-45269106DF33}"/>
              </a:ext>
            </a:extLst>
          </p:cNvPr>
          <p:cNvSpPr/>
          <p:nvPr/>
        </p:nvSpPr>
        <p:spPr>
          <a:xfrm>
            <a:off x="0" y="342712"/>
            <a:ext cx="9144000" cy="457388"/>
          </a:xfrm>
          <a:prstGeom prst="rect">
            <a:avLst/>
          </a:prstGeom>
          <a:solidFill>
            <a:srgbClr val="E31C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9ED5B7-E12A-C73E-0C8A-C67A068F8A22}"/>
              </a:ext>
            </a:extLst>
          </p:cNvPr>
          <p:cNvSpPr txBox="1"/>
          <p:nvPr/>
        </p:nvSpPr>
        <p:spPr>
          <a:xfrm>
            <a:off x="12891155" y="221901"/>
            <a:ext cx="451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CC0001"/>
                </a:solidFill>
                <a:latin typeface="Arial" panose="020B0604020202020204" pitchFamily="34" charset="0"/>
              </a:rPr>
              <a:t>Focus </a:t>
            </a:r>
          </a:p>
          <a:p>
            <a:r>
              <a:rPr lang="fr-FR" sz="2000" b="1" dirty="0">
                <a:solidFill>
                  <a:srgbClr val="CC0001"/>
                </a:solidFill>
                <a:latin typeface="Arial" panose="020B0604020202020204" pitchFamily="34" charset="0"/>
              </a:rPr>
              <a:t>expert-comptable</a:t>
            </a:r>
          </a:p>
        </p:txBody>
      </p:sp>
    </p:spTree>
    <p:extLst>
      <p:ext uri="{BB962C8B-B14F-4D97-AF65-F5344CB8AC3E}">
        <p14:creationId xmlns:p14="http://schemas.microsoft.com/office/powerpoint/2010/main" val="784464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48A69A-F1F9-6FB6-776E-1A0645F4A0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96336" y="4287357"/>
            <a:ext cx="8991600" cy="3008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640"/>
              </a:lnSpc>
            </a:pPr>
            <a:r>
              <a:rPr lang="en-US" sz="12000" b="1" spc="120" dirty="0">
                <a:solidFill>
                  <a:schemeClr val="bg1"/>
                </a:solidFill>
                <a:latin typeface="Arial Black" panose="020B0A04020102020204" pitchFamily="34" charset="0"/>
                <a:ea typeface="Sunborn"/>
                <a:cs typeface="Sunborn"/>
                <a:sym typeface="Sunborn"/>
              </a:rPr>
              <a:t>expertise </a:t>
            </a:r>
            <a:r>
              <a:rPr lang="en-US" sz="12000" b="1" spc="120" dirty="0" err="1">
                <a:solidFill>
                  <a:schemeClr val="bg1"/>
                </a:solidFill>
                <a:latin typeface="Arial Black" panose="020B0A04020102020204" pitchFamily="34" charset="0"/>
                <a:ea typeface="Sunborn"/>
                <a:cs typeface="Sunborn"/>
                <a:sym typeface="Sunborn"/>
              </a:rPr>
              <a:t>comptable</a:t>
            </a:r>
            <a:endParaRPr lang="en-US" sz="12000" b="1" spc="120" dirty="0">
              <a:solidFill>
                <a:schemeClr val="bg1"/>
              </a:solidFill>
              <a:latin typeface="Arial Black" panose="020B0A04020102020204" pitchFamily="34" charset="0"/>
              <a:ea typeface="Sunborn"/>
              <a:cs typeface="Sunborn"/>
              <a:sym typeface="Sunbor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51331" y="342900"/>
            <a:ext cx="10157829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 b="1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Besoin</a:t>
            </a:r>
            <a:r>
              <a:rPr lang="en-US" sz="3600" b="1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de </a:t>
            </a:r>
            <a:r>
              <a:rPr lang="en-US" sz="3600" b="1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témoignages</a:t>
            </a:r>
            <a:r>
              <a:rPr lang="en-US" sz="3600" b="1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600" b="1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supplémentaires</a:t>
            </a:r>
            <a:r>
              <a:rPr lang="en-US" sz="3600" b="1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en plus de </a:t>
            </a:r>
            <a:r>
              <a:rPr lang="en-US" sz="3600" b="1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ceux</a:t>
            </a:r>
            <a:r>
              <a:rPr lang="en-US" sz="3600" b="1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de </a:t>
            </a:r>
            <a:r>
              <a:rPr lang="en-US" sz="3600" b="1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vos</a:t>
            </a:r>
            <a:r>
              <a:rPr lang="en-US" sz="3600" b="1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600" b="1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talentueux</a:t>
            </a:r>
            <a:r>
              <a:rPr lang="en-US" sz="3600" b="1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600" b="1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intervenants</a:t>
            </a:r>
            <a:r>
              <a:rPr lang="en-US" sz="3600" b="1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?</a:t>
            </a:r>
          </a:p>
          <a:p>
            <a:pPr algn="l"/>
            <a:endParaRPr lang="en-US" sz="3600" b="1" dirty="0">
              <a:solidFill>
                <a:srgbClr val="00204A"/>
              </a:solidFill>
              <a:latin typeface="Arial" panose="020B0604020202020204" pitchFamily="34" charset="0"/>
              <a:ea typeface="Poppins"/>
              <a:cs typeface="Poppins"/>
              <a:sym typeface="Poppins"/>
            </a:endParaRPr>
          </a:p>
          <a:p>
            <a:pPr algn="l"/>
            <a:r>
              <a:rPr lang="en-US" sz="3200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Rendez-</a:t>
            </a:r>
            <a:r>
              <a:rPr lang="en-US" sz="3200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vous</a:t>
            </a:r>
            <a:r>
              <a:rPr lang="en-US" sz="3200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sur les réseaux </a:t>
            </a:r>
            <a:r>
              <a:rPr lang="en-US" sz="3200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sociaux</a:t>
            </a:r>
            <a:r>
              <a:rPr lang="en-US" sz="3200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pour </a:t>
            </a:r>
            <a:r>
              <a:rPr lang="en-US" sz="3200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visionner</a:t>
            </a:r>
            <a:r>
              <a:rPr lang="en-US" sz="3200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les portraits </a:t>
            </a:r>
            <a:r>
              <a:rPr lang="en-US" sz="3200" b="1" dirty="0" err="1">
                <a:solidFill>
                  <a:srgbClr val="CC0001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EXP</a:t>
            </a:r>
            <a:r>
              <a:rPr lang="en-US" sz="3200" dirty="0" err="1">
                <a:solidFill>
                  <a:srgbClr val="CC0001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resso</a:t>
            </a:r>
            <a:r>
              <a:rPr lang="en-US" sz="3200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200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afin</a:t>
            </a:r>
            <a:r>
              <a:rPr lang="en-US" sz="3200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de </a:t>
            </a:r>
            <a:r>
              <a:rPr lang="en-US" sz="3200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découvrir</a:t>
            </a:r>
            <a:r>
              <a:rPr lang="en-US" sz="3200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les </a:t>
            </a:r>
            <a:r>
              <a:rPr lang="en-US" sz="3200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professionnels</a:t>
            </a:r>
            <a:r>
              <a:rPr lang="en-US" sz="3200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qui font les métiers de l’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197FF-28F0-491C-BB0C-8F6B8AAE9F3A}"/>
              </a:ext>
            </a:extLst>
          </p:cNvPr>
          <p:cNvSpPr txBox="1"/>
          <p:nvPr/>
        </p:nvSpPr>
        <p:spPr>
          <a:xfrm>
            <a:off x="3920492" y="8380502"/>
            <a:ext cx="5066669" cy="779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Versions </a:t>
            </a:r>
            <a:r>
              <a:rPr lang="en-US" b="1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complètes</a:t>
            </a:r>
            <a:r>
              <a:rPr lang="en-US" b="1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b="1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disponibles</a:t>
            </a:r>
            <a:r>
              <a:rPr lang="en-US" b="1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sur </a:t>
            </a:r>
            <a:r>
              <a:rPr lang="en-US" b="1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Youtube</a:t>
            </a:r>
            <a:r>
              <a:rPr lang="en-US" b="1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: </a:t>
            </a:r>
            <a:r>
              <a:rPr lang="en-US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Ordre des expert-</a:t>
            </a:r>
            <a:r>
              <a:rPr lang="en-US" dirty="0" err="1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comptables</a:t>
            </a:r>
            <a:r>
              <a:rPr lang="en-US" dirty="0">
                <a:solidFill>
                  <a:srgbClr val="00204A"/>
                </a:solidFill>
                <a:latin typeface="Arial" panose="020B0604020202020204" pitchFamily="34" charset="0"/>
                <a:ea typeface="Poppins"/>
                <a:cs typeface="Poppins"/>
                <a:sym typeface="Poppins"/>
              </a:rPr>
              <a:t> de Normandie</a:t>
            </a:r>
          </a:p>
        </p:txBody>
      </p:sp>
      <p:pic>
        <p:nvPicPr>
          <p:cNvPr id="2" name="Média en ligne 1" title="EXPresso - Épisode n°1 - Laure, expert-comptable">
            <a:hlinkClick r:id="" action="ppaction://media"/>
            <a:extLst>
              <a:ext uri="{FF2B5EF4-FFF2-40B4-BE49-F238E27FC236}">
                <a16:creationId xmlns:a16="http://schemas.microsoft.com/office/drawing/2014/main" id="{87487406-0A33-7C5E-7475-2F36A4FA1A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681211" y="499402"/>
            <a:ext cx="3616254" cy="6400800"/>
          </a:xfrm>
          <a:prstGeom prst="rect">
            <a:avLst/>
          </a:prstGeom>
        </p:spPr>
      </p:pic>
      <p:pic>
        <p:nvPicPr>
          <p:cNvPr id="6" name="Média en ligne 5" title="EXPresso - Épisode n°2 - Marine, expert-comptable mémorialiste 🌿">
            <a:hlinkClick r:id="" action="ppaction://media"/>
            <a:extLst>
              <a:ext uri="{FF2B5EF4-FFF2-40B4-BE49-F238E27FC236}">
                <a16:creationId xmlns:a16="http://schemas.microsoft.com/office/drawing/2014/main" id="{82120E94-392B-C8A8-916A-B9E866E3921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4457286" y="3720728"/>
            <a:ext cx="3602114" cy="6375772"/>
          </a:xfrm>
          <a:prstGeom prst="rect">
            <a:avLst/>
          </a:prstGeom>
        </p:spPr>
      </p:pic>
      <p:pic>
        <p:nvPicPr>
          <p:cNvPr id="9" name="Image 8" descr="Une image contenant texte, signe, rouge, clipart&#10;&#10;Description générée automatiquement">
            <a:extLst>
              <a:ext uri="{FF2B5EF4-FFF2-40B4-BE49-F238E27FC236}">
                <a16:creationId xmlns:a16="http://schemas.microsoft.com/office/drawing/2014/main" id="{CEB7D497-B31A-B383-AE5A-C88A205A2C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831" y="342900"/>
            <a:ext cx="3172573" cy="632917"/>
          </a:xfrm>
          <a:prstGeom prst="rect">
            <a:avLst/>
          </a:prstGeom>
        </p:spPr>
      </p:pic>
      <p:pic>
        <p:nvPicPr>
          <p:cNvPr id="10" name="Image 9" descr="Une image contenant motif, rouge, conception, Graphique&#10;&#10;Le contenu généré par l’IA peut être incorrect.">
            <a:extLst>
              <a:ext uri="{FF2B5EF4-FFF2-40B4-BE49-F238E27FC236}">
                <a16:creationId xmlns:a16="http://schemas.microsoft.com/office/drawing/2014/main" id="{6D19E6D3-2E5A-A270-DE0E-E986D545DE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1" y="7400675"/>
            <a:ext cx="2667000" cy="2667000"/>
          </a:xfrm>
          <a:prstGeom prst="rect">
            <a:avLst/>
          </a:prstGeom>
        </p:spPr>
      </p:pic>
      <p:pic>
        <p:nvPicPr>
          <p:cNvPr id="11" name="Image 10" descr="Une image contenant noir, obscurité, capture d’écran, noir et blanc&#10;&#10;Le contenu généré par l’IA peut être incorrect.">
            <a:extLst>
              <a:ext uri="{FF2B5EF4-FFF2-40B4-BE49-F238E27FC236}">
                <a16:creationId xmlns:a16="http://schemas.microsoft.com/office/drawing/2014/main" id="{69EEBD55-A094-1308-B362-8474029CCD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/>
          <a:stretch>
            <a:fillRect/>
          </a:stretch>
        </p:blipFill>
        <p:spPr>
          <a:xfrm rot="17790645" flipH="1">
            <a:off x="3543319" y="9258404"/>
            <a:ext cx="784034" cy="82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4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529582" y="2705100"/>
            <a:ext cx="9357615" cy="2087144"/>
          </a:xfrm>
          <a:prstGeom prst="rect">
            <a:avLst/>
          </a:prstGeom>
        </p:spPr>
        <p:txBody>
          <a:bodyPr vert="horz" wrap="square" lIns="0" tIns="55279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5" marR="6910">
              <a:spcBef>
                <a:spcPts val="435"/>
              </a:spcBef>
            </a:pPr>
            <a:r>
              <a:rPr lang="fr-FR" sz="6600" b="0" spc="14" dirty="0">
                <a:solidFill>
                  <a:schemeClr val="tx1"/>
                </a:solidFill>
                <a:latin typeface="Arial" panose="020B0604020202020204" pitchFamily="34" charset="0"/>
              </a:rPr>
              <a:t>Savez-vous vraiment ce que fait un cabinet d’</a:t>
            </a:r>
            <a:endParaRPr sz="66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" name="object 73">
            <a:extLst>
              <a:ext uri="{FF2B5EF4-FFF2-40B4-BE49-F238E27FC236}">
                <a16:creationId xmlns:a16="http://schemas.microsoft.com/office/drawing/2014/main" id="{41F83B0C-40DD-45FA-BA07-73A537E9DD5B}"/>
              </a:ext>
            </a:extLst>
          </p:cNvPr>
          <p:cNvSpPr/>
          <p:nvPr/>
        </p:nvSpPr>
        <p:spPr>
          <a:xfrm>
            <a:off x="533398" y="5226168"/>
            <a:ext cx="14935202" cy="1752600"/>
          </a:xfrm>
          <a:custGeom>
            <a:avLst/>
            <a:gdLst/>
            <a:ahLst/>
            <a:cxnLst/>
            <a:rect l="l" t="t" r="r" b="b"/>
            <a:pathLst>
              <a:path w="3952875" h="1008380">
                <a:moveTo>
                  <a:pt x="3952798" y="0"/>
                </a:moveTo>
                <a:lnTo>
                  <a:pt x="0" y="0"/>
                </a:lnTo>
                <a:lnTo>
                  <a:pt x="0" y="1007999"/>
                </a:lnTo>
                <a:lnTo>
                  <a:pt x="3952798" y="1007999"/>
                </a:lnTo>
                <a:lnTo>
                  <a:pt x="3952798" y="0"/>
                </a:lnTo>
                <a:close/>
              </a:path>
            </a:pathLst>
          </a:custGeom>
          <a:solidFill>
            <a:srgbClr val="E30613"/>
          </a:solidFill>
        </p:spPr>
        <p:txBody>
          <a:bodyPr wrap="square" lIns="0" tIns="0" rIns="0" bIns="0" rtlCol="0"/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330"/>
          </a:p>
        </p:txBody>
      </p:sp>
      <p:sp>
        <p:nvSpPr>
          <p:cNvPr id="13" name="object 13"/>
          <p:cNvSpPr txBox="1"/>
          <p:nvPr/>
        </p:nvSpPr>
        <p:spPr>
          <a:xfrm>
            <a:off x="914399" y="6112491"/>
            <a:ext cx="14554200" cy="641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194">
              <a:lnSpc>
                <a:spcPts val="3278"/>
              </a:lnSpc>
            </a:pPr>
            <a:r>
              <a:rPr lang="fr-FR" sz="9600" b="1" spc="14" dirty="0">
                <a:solidFill>
                  <a:schemeClr val="bg1"/>
                </a:solidFill>
                <a:latin typeface="Arial Black" panose="020B0A04020102020204" pitchFamily="34" charset="0"/>
                <a:cs typeface="Calibri bold" panose="020F0702030404030204" pitchFamily="34" charset="0"/>
              </a:rPr>
              <a:t>expertise comptable</a:t>
            </a:r>
            <a:endParaRPr sz="9600" b="1" dirty="0">
              <a:solidFill>
                <a:schemeClr val="bg1"/>
              </a:solidFill>
              <a:latin typeface="Arial Black" panose="020B0A04020102020204" pitchFamily="34" charset="0"/>
              <a:cs typeface="Calibri bold" panose="020F0702030404030204" pitchFamily="34" charset="0"/>
            </a:endParaRP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AFF2A170-B0F3-4FB2-B998-3E3EEE27E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502" y="5905499"/>
            <a:ext cx="4022297" cy="4022297"/>
          </a:xfrm>
          <a:prstGeom prst="rect">
            <a:avLst/>
          </a:prstGeom>
        </p:spPr>
      </p:pic>
      <p:pic>
        <p:nvPicPr>
          <p:cNvPr id="2" name="Image 1" descr="Une image contenant texte, signe, rouge, clipart&#10;&#10;Description générée automatiquement">
            <a:extLst>
              <a:ext uri="{FF2B5EF4-FFF2-40B4-BE49-F238E27FC236}">
                <a16:creationId xmlns:a16="http://schemas.microsoft.com/office/drawing/2014/main" id="{8B9C5017-E16D-4E47-F86D-459605526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38" y="1140180"/>
            <a:ext cx="4781462" cy="95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32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38100" y="419100"/>
            <a:ext cx="18211799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930" algn="ctr"/>
            <a:r>
              <a:rPr lang="fr-FR" sz="2800" dirty="0">
                <a:latin typeface="Arial" panose="020B0604020202020204" pitchFamily="34" charset="0"/>
              </a:rPr>
              <a:t>Au quotidien, un cabinet d’expertise comptable et d’audit propose une gamme complète de services pour </a:t>
            </a:r>
          </a:p>
          <a:p>
            <a:pPr marL="196930" algn="ctr"/>
            <a:r>
              <a:rPr lang="fr-FR" sz="2800" b="1" dirty="0">
                <a:latin typeface="Arial" panose="020B0604020202020204" pitchFamily="34" charset="0"/>
              </a:rPr>
              <a:t>accompagner</a:t>
            </a:r>
            <a:r>
              <a:rPr lang="fr-FR" sz="2800" dirty="0">
                <a:latin typeface="Arial" panose="020B0604020202020204" pitchFamily="34" charset="0"/>
              </a:rPr>
              <a:t>, </a:t>
            </a:r>
            <a:r>
              <a:rPr lang="fr-FR" sz="2800" b="1" dirty="0">
                <a:latin typeface="Arial" panose="020B0604020202020204" pitchFamily="34" charset="0"/>
              </a:rPr>
              <a:t>sécuriser</a:t>
            </a:r>
            <a:r>
              <a:rPr lang="fr-FR" sz="2800" dirty="0">
                <a:latin typeface="Arial" panose="020B0604020202020204" pitchFamily="34" charset="0"/>
              </a:rPr>
              <a:t> et </a:t>
            </a:r>
            <a:r>
              <a:rPr lang="fr-FR" sz="2800" b="1" dirty="0">
                <a:latin typeface="Arial" panose="020B0604020202020204" pitchFamily="34" charset="0"/>
              </a:rPr>
              <a:t>optimiser</a:t>
            </a:r>
            <a:r>
              <a:rPr lang="fr-FR" sz="2800" dirty="0">
                <a:latin typeface="Arial" panose="020B0604020202020204" pitchFamily="34" charset="0"/>
              </a:rPr>
              <a:t> la gestion des entreprises et associations.</a:t>
            </a:r>
            <a:endParaRPr sz="2800" dirty="0">
              <a:latin typeface="Arial" panose="020B0604020202020204" pitchFamily="34" charset="0"/>
              <a:cs typeface="Times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0D257-9DAE-D02F-0075-4E25A08FC767}"/>
              </a:ext>
            </a:extLst>
          </p:cNvPr>
          <p:cNvSpPr/>
          <p:nvPr/>
        </p:nvSpPr>
        <p:spPr>
          <a:xfrm>
            <a:off x="3352800" y="1866900"/>
            <a:ext cx="5791200" cy="1707824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Arial" panose="020B0604020202020204" pitchFamily="34" charset="0"/>
              </a:rPr>
              <a:t>Pôle Comptabilité &amp; Finance</a:t>
            </a:r>
          </a:p>
          <a:p>
            <a:pPr algn="ctr"/>
            <a:r>
              <a:rPr lang="fr-FR" sz="2000" dirty="0"/>
              <a:t>Tenue des comptes, révision, prévisionnel, déclarations fiscales</a:t>
            </a:r>
            <a:endParaRPr lang="fr-FR" sz="2000" b="1" dirty="0"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1A2A68-0721-4D93-4101-1ACA86CC9A29}"/>
              </a:ext>
            </a:extLst>
          </p:cNvPr>
          <p:cNvSpPr/>
          <p:nvPr/>
        </p:nvSpPr>
        <p:spPr>
          <a:xfrm>
            <a:off x="2971800" y="3953105"/>
            <a:ext cx="4800600" cy="13100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</a:rPr>
              <a:t>Pôle Paie &amp; RH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</a:rPr>
              <a:t>Bulletins de paie, contrats de travail, accompagnement RH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2D6C81-3576-E7BA-5994-2C9BF6B01349}"/>
              </a:ext>
            </a:extLst>
          </p:cNvPr>
          <p:cNvSpPr/>
          <p:nvPr/>
        </p:nvSpPr>
        <p:spPr>
          <a:xfrm>
            <a:off x="9448800" y="1866900"/>
            <a:ext cx="5486400" cy="1707823"/>
          </a:xfrm>
          <a:prstGeom prst="rect">
            <a:avLst/>
          </a:prstGeom>
          <a:solidFill>
            <a:srgbClr val="455D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Arial" panose="020B0604020202020204" pitchFamily="34" charset="0"/>
              </a:rPr>
              <a:t>Pôle Audit</a:t>
            </a:r>
            <a:endParaRPr lang="fr-FR" dirty="0"/>
          </a:p>
          <a:p>
            <a:pPr algn="ctr"/>
            <a:r>
              <a:rPr lang="fr-FR" sz="2000" dirty="0"/>
              <a:t>Certification des comptes, contrôle interne, diagnostics, recommandations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A8AFE9-5086-936B-FFAC-768008544CB7}"/>
              </a:ext>
            </a:extLst>
          </p:cNvPr>
          <p:cNvSpPr/>
          <p:nvPr/>
        </p:nvSpPr>
        <p:spPr>
          <a:xfrm>
            <a:off x="8001000" y="3945642"/>
            <a:ext cx="4800600" cy="13175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</a:rPr>
              <a:t>Pôle Conseil &amp; Stratégie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</a:rPr>
              <a:t>Accompagnement dirigeants, financement, gestion du patrimoine, entrepreneuriat, transmission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577267-96EC-DDA1-6EC3-597DE63136BF}"/>
              </a:ext>
            </a:extLst>
          </p:cNvPr>
          <p:cNvSpPr/>
          <p:nvPr/>
        </p:nvSpPr>
        <p:spPr>
          <a:xfrm>
            <a:off x="13106400" y="3945643"/>
            <a:ext cx="4800600" cy="13175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</a:rPr>
              <a:t>Pôle juridique et administratif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</a:rPr>
              <a:t>Secrétariat juridique, conformité, outils de gestion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E9E9D48-EA69-929C-4B4C-0B55ED17DCAC}"/>
              </a:ext>
            </a:extLst>
          </p:cNvPr>
          <p:cNvSpPr txBox="1"/>
          <p:nvPr/>
        </p:nvSpPr>
        <p:spPr>
          <a:xfrm>
            <a:off x="467412" y="43815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</a:rPr>
              <a:t>Pôles classiques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5A3692C-2D0E-4E32-5972-4D20431ED7A5}"/>
              </a:ext>
            </a:extLst>
          </p:cNvPr>
          <p:cNvSpPr txBox="1"/>
          <p:nvPr/>
        </p:nvSpPr>
        <p:spPr>
          <a:xfrm>
            <a:off x="467412" y="6003829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</a:rPr>
              <a:t>Pôles émergents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92A062-FB38-9B1C-68A0-2FCC252F6873}"/>
              </a:ext>
            </a:extLst>
          </p:cNvPr>
          <p:cNvSpPr/>
          <p:nvPr/>
        </p:nvSpPr>
        <p:spPr>
          <a:xfrm>
            <a:off x="2971800" y="5570581"/>
            <a:ext cx="4800600" cy="13100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</a:rPr>
              <a:t>Pôle RSE &amp; Durabilité</a:t>
            </a:r>
          </a:p>
          <a:p>
            <a:pPr algn="ctr"/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Reporting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</a:rPr>
              <a:t> extra-financier, bilan carbone, égalité homme-femme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BA2C01-4473-47CA-F0E9-5EBECA108FDD}"/>
              </a:ext>
            </a:extLst>
          </p:cNvPr>
          <p:cNvSpPr/>
          <p:nvPr/>
        </p:nvSpPr>
        <p:spPr>
          <a:xfrm>
            <a:off x="8001000" y="5570580"/>
            <a:ext cx="4800600" cy="13100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</a:rPr>
              <a:t>Digital &amp; Systèmes d’information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</a:rPr>
              <a:t>Cybersécurité, outils digitaux, automatisation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313F7F-6BE2-CC36-74CC-1E02891FA230}"/>
              </a:ext>
            </a:extLst>
          </p:cNvPr>
          <p:cNvSpPr/>
          <p:nvPr/>
        </p:nvSpPr>
        <p:spPr>
          <a:xfrm>
            <a:off x="13106400" y="5570579"/>
            <a:ext cx="4800600" cy="13100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</a:rPr>
              <a:t>International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</a:rPr>
              <a:t>Filiales &amp; marchés, fiscalité globale,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reporting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</a:rPr>
              <a:t> IFRS, partenariats &amp; risques</a:t>
            </a:r>
          </a:p>
        </p:txBody>
      </p:sp>
      <p:pic>
        <p:nvPicPr>
          <p:cNvPr id="33" name="Image 32">
            <a:hlinkClick r:id="rId3"/>
            <a:extLst>
              <a:ext uri="{FF2B5EF4-FFF2-40B4-BE49-F238E27FC236}">
                <a16:creationId xmlns:a16="http://schemas.microsoft.com/office/drawing/2014/main" id="{A2156174-FF43-5650-45A0-54B13140B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7648750"/>
            <a:ext cx="1486859" cy="2638250"/>
          </a:xfrm>
          <a:prstGeom prst="rect">
            <a:avLst/>
          </a:prstGeom>
        </p:spPr>
      </p:pic>
      <p:pic>
        <p:nvPicPr>
          <p:cNvPr id="34" name="Image 33">
            <a:hlinkClick r:id="rId5"/>
            <a:extLst>
              <a:ext uri="{FF2B5EF4-FFF2-40B4-BE49-F238E27FC236}">
                <a16:creationId xmlns:a16="http://schemas.microsoft.com/office/drawing/2014/main" id="{9C4D2FDC-E591-DA81-834D-0580231F3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008" y="7648750"/>
            <a:ext cx="1492544" cy="2638249"/>
          </a:xfrm>
          <a:prstGeom prst="rect">
            <a:avLst/>
          </a:prstGeom>
        </p:spPr>
      </p:pic>
      <p:pic>
        <p:nvPicPr>
          <p:cNvPr id="35" name="Image 34">
            <a:hlinkClick r:id="rId7"/>
            <a:extLst>
              <a:ext uri="{FF2B5EF4-FFF2-40B4-BE49-F238E27FC236}">
                <a16:creationId xmlns:a16="http://schemas.microsoft.com/office/drawing/2014/main" id="{1FC8B047-102E-DCDC-8AFB-DC971AF36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910701" y="7648749"/>
            <a:ext cx="1483662" cy="2638249"/>
          </a:xfrm>
          <a:prstGeom prst="rect">
            <a:avLst/>
          </a:prstGeom>
        </p:spPr>
      </p:pic>
      <p:pic>
        <p:nvPicPr>
          <p:cNvPr id="36" name="Image 35">
            <a:hlinkClick r:id="rId9"/>
            <a:extLst>
              <a:ext uri="{FF2B5EF4-FFF2-40B4-BE49-F238E27FC236}">
                <a16:creationId xmlns:a16="http://schemas.microsoft.com/office/drawing/2014/main" id="{6C8E1D8D-DD80-E29A-18C5-672C2D9180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8394" y="7658100"/>
            <a:ext cx="1472643" cy="2638248"/>
          </a:xfrm>
          <a:prstGeom prst="rect">
            <a:avLst/>
          </a:prstGeom>
        </p:spPr>
      </p:pic>
      <p:pic>
        <p:nvPicPr>
          <p:cNvPr id="37" name="Image 36">
            <a:hlinkClick r:id="rId11"/>
            <a:extLst>
              <a:ext uri="{FF2B5EF4-FFF2-40B4-BE49-F238E27FC236}">
                <a16:creationId xmlns:a16="http://schemas.microsoft.com/office/drawing/2014/main" id="{3EE829C7-1841-4514-54D3-97FC237A9B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6087" y="7658100"/>
            <a:ext cx="1485615" cy="2638248"/>
          </a:xfrm>
          <a:prstGeom prst="rect">
            <a:avLst/>
          </a:prstGeom>
        </p:spPr>
      </p:pic>
      <p:pic>
        <p:nvPicPr>
          <p:cNvPr id="38" name="Image 37">
            <a:hlinkClick r:id="rId13"/>
            <a:extLst>
              <a:ext uri="{FF2B5EF4-FFF2-40B4-BE49-F238E27FC236}">
                <a16:creationId xmlns:a16="http://schemas.microsoft.com/office/drawing/2014/main" id="{4AE87417-2A8A-CED2-C3C2-6B6D5829A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15761" y="7659984"/>
            <a:ext cx="1490901" cy="2653347"/>
          </a:xfrm>
          <a:prstGeom prst="rect">
            <a:avLst/>
          </a:prstGeom>
        </p:spPr>
      </p:pic>
      <p:pic>
        <p:nvPicPr>
          <p:cNvPr id="39" name="Image 38">
            <a:hlinkClick r:id="rId15"/>
            <a:extLst>
              <a:ext uri="{FF2B5EF4-FFF2-40B4-BE49-F238E27FC236}">
                <a16:creationId xmlns:a16="http://schemas.microsoft.com/office/drawing/2014/main" id="{9C2BF6E3-AC17-8EFE-670E-FB66230417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07625" y="7645600"/>
            <a:ext cx="1496097" cy="2653346"/>
          </a:xfrm>
          <a:prstGeom prst="rect">
            <a:avLst/>
          </a:prstGeom>
        </p:spPr>
      </p:pic>
      <p:pic>
        <p:nvPicPr>
          <p:cNvPr id="41" name="Image 40">
            <a:hlinkClick r:id="rId17"/>
            <a:extLst>
              <a:ext uri="{FF2B5EF4-FFF2-40B4-BE49-F238E27FC236}">
                <a16:creationId xmlns:a16="http://schemas.microsoft.com/office/drawing/2014/main" id="{437B3F4C-564E-02BF-78F8-305922A725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04669" y="7659983"/>
            <a:ext cx="1488743" cy="2653348"/>
          </a:xfrm>
          <a:prstGeom prst="rect">
            <a:avLst/>
          </a:prstGeom>
        </p:spPr>
      </p:pic>
      <p:pic>
        <p:nvPicPr>
          <p:cNvPr id="44" name="Image 43">
            <a:hlinkClick r:id="rId19"/>
            <a:extLst>
              <a:ext uri="{FF2B5EF4-FFF2-40B4-BE49-F238E27FC236}">
                <a16:creationId xmlns:a16="http://schemas.microsoft.com/office/drawing/2014/main" id="{0D36DD1B-A132-B88C-5C7D-BB9A6C746AE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331202" y="7648234"/>
            <a:ext cx="1490439" cy="2648090"/>
          </a:xfrm>
          <a:prstGeom prst="rect">
            <a:avLst/>
          </a:prstGeom>
        </p:spPr>
      </p:pic>
      <p:pic>
        <p:nvPicPr>
          <p:cNvPr id="45" name="Image 44">
            <a:hlinkClick r:id="rId21"/>
            <a:extLst>
              <a:ext uri="{FF2B5EF4-FFF2-40B4-BE49-F238E27FC236}">
                <a16:creationId xmlns:a16="http://schemas.microsoft.com/office/drawing/2014/main" id="{89E01683-062A-01CA-13EB-86B86C06A8B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48404" y="7658100"/>
            <a:ext cx="1490439" cy="26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85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FB378-3829-C45E-8EB5-277FAB862A7A}"/>
              </a:ext>
            </a:extLst>
          </p:cNvPr>
          <p:cNvSpPr/>
          <p:nvPr/>
        </p:nvSpPr>
        <p:spPr>
          <a:xfrm>
            <a:off x="0" y="0"/>
            <a:ext cx="18288000" cy="5905500"/>
          </a:xfrm>
          <a:prstGeom prst="rect">
            <a:avLst/>
          </a:prstGeom>
          <a:solidFill>
            <a:srgbClr val="1A4A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FE1754-1B23-454F-BF45-D3A1AD114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6922" y="4966128"/>
            <a:ext cx="14594156" cy="1558625"/>
          </a:xfrm>
          <a:solidFill>
            <a:srgbClr val="415CA4"/>
          </a:solidFill>
        </p:spPr>
        <p:txBody>
          <a:bodyPr anchor="ctr">
            <a:no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16"/>
              </a:spcAft>
            </a:pPr>
            <a:r>
              <a:rPr lang="fr-FR" sz="3200" b="1" cap="all" dirty="0">
                <a:solidFill>
                  <a:schemeClr val="bg1"/>
                </a:solidFill>
                <a:latin typeface="Arial" panose="020B0604020202020204" pitchFamily="34" charset="0"/>
              </a:rPr>
              <a:t>          La digitalisation des cabinets prend une place </a:t>
            </a:r>
          </a:p>
          <a:p>
            <a:pPr algn="ctr">
              <a:lnSpc>
                <a:spcPct val="90000"/>
              </a:lnSpc>
              <a:spcAft>
                <a:spcPts val="816"/>
              </a:spcAft>
            </a:pPr>
            <a:r>
              <a:rPr lang="fr-FR" sz="3200" b="1" cap="all" dirty="0">
                <a:solidFill>
                  <a:schemeClr val="bg1"/>
                </a:solidFill>
                <a:latin typeface="Arial" panose="020B0604020202020204" pitchFamily="34" charset="0"/>
              </a:rPr>
              <a:t>          toujours plus importante et est déjà incontournable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8DB11E-674C-43CF-A161-4195E426E6AF}"/>
              </a:ext>
            </a:extLst>
          </p:cNvPr>
          <p:cNvSpPr txBox="1"/>
          <p:nvPr/>
        </p:nvSpPr>
        <p:spPr>
          <a:xfrm>
            <a:off x="803153" y="7028952"/>
            <a:ext cx="6734199" cy="260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816"/>
              </a:spcAft>
            </a:pPr>
            <a:r>
              <a:rPr lang="fr-FR" sz="2800" dirty="0">
                <a:latin typeface="Arial" panose="020B0604020202020204" pitchFamily="34" charset="0"/>
              </a:rPr>
              <a:t>Les métiers de l’expertise comptable évoluent par une </a:t>
            </a:r>
            <a:r>
              <a:rPr lang="fr-FR" sz="2800" b="1" dirty="0">
                <a:solidFill>
                  <a:srgbClr val="E30613"/>
                </a:solidFill>
                <a:latin typeface="Arial" panose="020B0604020202020204" pitchFamily="34" charset="0"/>
              </a:rPr>
              <a:t>digitalisation des process</a:t>
            </a:r>
            <a:r>
              <a:rPr lang="fr-FR" sz="2800" dirty="0">
                <a:latin typeface="Arial" panose="020B0604020202020204" pitchFamily="34" charset="0"/>
              </a:rPr>
              <a:t>, notamment de facturation, qui devient une obligation.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F3978C-5499-42E8-B4EE-3EFF35016F76}"/>
              </a:ext>
            </a:extLst>
          </p:cNvPr>
          <p:cNvSpPr txBox="1"/>
          <p:nvPr/>
        </p:nvSpPr>
        <p:spPr>
          <a:xfrm>
            <a:off x="8265764" y="7028954"/>
            <a:ext cx="9107836" cy="260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883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76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5650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8753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9417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1301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3184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5068" algn="l" defTabSz="1243767" rtl="0" eaLnBrk="1" latinLnBrk="0" hangingPunct="1">
              <a:defRPr sz="24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816"/>
              </a:spcAft>
            </a:pPr>
            <a:r>
              <a:rPr lang="fr-FR" sz="2800" dirty="0">
                <a:latin typeface="Arial" panose="020B0604020202020204" pitchFamily="34" charset="0"/>
              </a:rPr>
              <a:t>Du traitement à l’analyse de données, en passant par la cybersécurité le webmarketing et la communication digitale, de </a:t>
            </a:r>
            <a:r>
              <a:rPr lang="fr-FR" sz="2800" b="1" dirty="0">
                <a:solidFill>
                  <a:srgbClr val="E30613"/>
                </a:solidFill>
                <a:latin typeface="Arial" panose="020B0604020202020204" pitchFamily="34" charset="0"/>
              </a:rPr>
              <a:t>nouveaux métiers </a:t>
            </a:r>
            <a:r>
              <a:rPr lang="fr-FR" sz="2800" dirty="0">
                <a:latin typeface="Arial" panose="020B0604020202020204" pitchFamily="34" charset="0"/>
              </a:rPr>
              <a:t>se développent également au sein des cabinets !</a:t>
            </a:r>
          </a:p>
        </p:txBody>
      </p:sp>
      <p:pic>
        <p:nvPicPr>
          <p:cNvPr id="5" name="Image 4" descr="Une image contenant salle de bain, toilettes&#10;&#10;Le contenu généré par l’IA peut être incorrect.">
            <a:extLst>
              <a:ext uri="{FF2B5EF4-FFF2-40B4-BE49-F238E27FC236}">
                <a16:creationId xmlns:a16="http://schemas.microsoft.com/office/drawing/2014/main" id="{8C791732-6B83-B8DA-48EC-1C039112A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323880"/>
            <a:ext cx="3172853" cy="4390148"/>
          </a:xfrm>
          <a:prstGeom prst="rect">
            <a:avLst/>
          </a:prstGeom>
        </p:spPr>
      </p:pic>
      <p:pic>
        <p:nvPicPr>
          <p:cNvPr id="9" name="Image 8" descr="Une image contenant clipart, Graphique,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0EFBE708-8037-6FFD-0804-D64DB2DF2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76" y="-124222"/>
            <a:ext cx="4218320" cy="5057489"/>
          </a:xfrm>
          <a:prstGeom prst="rect">
            <a:avLst/>
          </a:prstGeom>
        </p:spPr>
      </p:pic>
      <p:pic>
        <p:nvPicPr>
          <p:cNvPr id="11" name="Image 10" descr="Une image contenant cercl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C26BF216-3B3A-4A95-F9CC-BF114EC894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23900"/>
            <a:ext cx="1331207" cy="2409021"/>
          </a:xfrm>
          <a:prstGeom prst="rect">
            <a:avLst/>
          </a:prstGeom>
        </p:spPr>
      </p:pic>
      <p:pic>
        <p:nvPicPr>
          <p:cNvPr id="13" name="Image 12" descr="Une image contenant cercle, clipart, Graphiq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01A2EED-B3AD-FDED-7394-05D258ED9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33" y="1856370"/>
            <a:ext cx="2173227" cy="2605557"/>
          </a:xfrm>
          <a:prstGeom prst="rect">
            <a:avLst/>
          </a:prstGeom>
        </p:spPr>
      </p:pic>
      <p:pic>
        <p:nvPicPr>
          <p:cNvPr id="15" name="Image 14" descr="Une image contenant cercle,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4ED2D60B-5D24-AE2A-BB49-833D9B763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320" y="1028700"/>
            <a:ext cx="2098678" cy="233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8.0.6804"/>
  <p:tag name="SLIDO_PRESENTATION_ID" val="0682dd55-9d8d-42dc-a8e6-82b162884185"/>
  <p:tag name="SLIDO_EVENT_UUID" val="e44c502c-eff6-4b12-b0b1-7b0b6f4d10eb"/>
  <p:tag name="SLIDO_EVENT_SECTION_UUID" val="803a61d9-1c8a-4a74-a485-0bc60ee787d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1293</Words>
  <Application>Microsoft Office PowerPoint</Application>
  <PresentationFormat>Personnalisé</PresentationFormat>
  <Paragraphs>202</Paragraphs>
  <Slides>19</Slides>
  <Notes>8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Tahoma</vt:lpstr>
      <vt:lpstr>Times New Roman</vt:lpstr>
      <vt:lpstr>Calibri</vt:lpstr>
      <vt:lpstr>Arial</vt:lpstr>
      <vt:lpstr>Arial Black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Savez-vous vraiment ce que fait un cabinet d’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 auditeur légal - avec vidéos</dc:title>
  <dc:creator>Yohan</dc:creator>
  <cp:lastModifiedBy>Yohan Bruny</cp:lastModifiedBy>
  <cp:revision>71</cp:revision>
  <cp:lastPrinted>2025-11-12T13:02:36Z</cp:lastPrinted>
  <dcterms:created xsi:type="dcterms:W3CDTF">2006-08-16T00:00:00Z</dcterms:created>
  <dcterms:modified xsi:type="dcterms:W3CDTF">2025-12-05T10:54:54Z</dcterms:modified>
  <dc:identifier>DAGVJmgIBCk</dc:identifier>
</cp:coreProperties>
</file>